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handoutMasterIdLst>
    <p:handoutMasterId r:id="rId25"/>
  </p:handoutMasterIdLst>
  <p:sldIdLst>
    <p:sldId id="256" r:id="rId2"/>
    <p:sldId id="270" r:id="rId3"/>
    <p:sldId id="271" r:id="rId4"/>
    <p:sldId id="262" r:id="rId5"/>
    <p:sldId id="279" r:id="rId6"/>
    <p:sldId id="280" r:id="rId7"/>
    <p:sldId id="281" r:id="rId8"/>
    <p:sldId id="282" r:id="rId9"/>
    <p:sldId id="283" r:id="rId10"/>
    <p:sldId id="284" r:id="rId11"/>
    <p:sldId id="272" r:id="rId12"/>
    <p:sldId id="273" r:id="rId13"/>
    <p:sldId id="274" r:id="rId14"/>
    <p:sldId id="275" r:id="rId15"/>
    <p:sldId id="285" r:id="rId16"/>
    <p:sldId id="286" r:id="rId17"/>
    <p:sldId id="287" r:id="rId18"/>
    <p:sldId id="290" r:id="rId19"/>
    <p:sldId id="288" r:id="rId20"/>
    <p:sldId id="289" r:id="rId21"/>
    <p:sldId id="291" r:id="rId22"/>
    <p:sldId id="278" r:id="rId2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599" autoAdjust="0"/>
  </p:normalViewPr>
  <p:slideViewPr>
    <p:cSldViewPr>
      <p:cViewPr>
        <p:scale>
          <a:sx n="66" d="100"/>
          <a:sy n="66" d="100"/>
        </p:scale>
        <p:origin x="-804" y="-108"/>
      </p:cViewPr>
      <p:guideLst>
        <p:guide orient="horz" pos="2160"/>
        <p:guide pos="3839"/>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pPr/>
              <a:t>3/30/2023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p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pPr/>
              <a:t>3/30/2023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p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5678" y="3048"/>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88825"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95021" y="6391657"/>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828324" y="2819400"/>
            <a:ext cx="8532178"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D21D778-B565-4D7E-94D7-64010A445B68}" type="datetimeFigureOut">
              <a:rPr lang="en-US" smtClean="0"/>
              <a:pPr/>
              <a:t>3/30/2023</a:t>
            </a:fld>
            <a:endParaRPr lang="en-US"/>
          </a:p>
        </p:txBody>
      </p:sp>
      <p:sp>
        <p:nvSpPr>
          <p:cNvPr id="17" name="Footer Placeholder 16"/>
          <p:cNvSpPr>
            <a:spLocks noGrp="1"/>
          </p:cNvSpPr>
          <p:nvPr>
            <p:ph type="ftr" sz="quarter" idx="11"/>
          </p:nvPr>
        </p:nvSpPr>
        <p:spPr/>
        <p:txBody>
          <a:bodyPr/>
          <a:lstStyle/>
          <a:p>
            <a:endParaRPr kumimoji="0" lang="en-US"/>
          </a:p>
        </p:txBody>
      </p:sp>
      <p:sp>
        <p:nvSpPr>
          <p:cNvPr id="7" name="Straight Connector 6"/>
          <p:cNvSpPr>
            <a:spLocks noChangeShapeType="1"/>
          </p:cNvSpPr>
          <p:nvPr/>
        </p:nvSpPr>
        <p:spPr bwMode="auto">
          <a:xfrm>
            <a:off x="207210" y="2420112"/>
            <a:ext cx="11774405"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203147" y="152400"/>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5688119" y="2115312"/>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5814070" y="2209800"/>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5789692" y="2199451"/>
            <a:ext cx="609441" cy="441325"/>
          </a:xfrm>
        </p:spPr>
        <p:txBody>
          <a:bodyPr/>
          <a:lstStyle>
            <a:lvl1pPr>
              <a:defRPr>
                <a:solidFill>
                  <a:schemeClr val="accent3">
                    <a:shade val="75000"/>
                  </a:schemeClr>
                </a:solidFill>
              </a:defRPr>
            </a:lvl1pPr>
          </a:lstStyle>
          <a:p>
            <a:fld id="{2C6B1FF6-39B9-40F5-8B67-33C6354A3D4F}" type="slidenum">
              <a:rPr kumimoji="0" lang="en-US" smtClean="0"/>
              <a:pPr/>
              <a:t>‹#›</a:t>
            </a:fld>
            <a:endParaRPr kumimoji="0" lang="en-US" dirty="0">
              <a:solidFill>
                <a:schemeClr val="accent3">
                  <a:shade val="75000"/>
                </a:schemeClr>
              </a:solidFill>
            </a:endParaRPr>
          </a:p>
        </p:txBody>
      </p:sp>
      <p:sp>
        <p:nvSpPr>
          <p:cNvPr id="8" name="Title 7"/>
          <p:cNvSpPr>
            <a:spLocks noGrp="1"/>
          </p:cNvSpPr>
          <p:nvPr>
            <p:ph type="ctrTitle"/>
          </p:nvPr>
        </p:nvSpPr>
        <p:spPr>
          <a:xfrm>
            <a:off x="914162" y="381000"/>
            <a:ext cx="10360501"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FE8FB1-0A7A-443E-AAF7-31D4FA1AA312}"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9344766" y="0"/>
            <a:ext cx="2844059"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2188825"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95021" y="6391657"/>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3147" y="155448"/>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6400859"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9117241" y="2925763"/>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9243192" y="3020251"/>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9218815" y="3009902"/>
            <a:ext cx="609441" cy="441325"/>
          </a:xfrm>
        </p:spPr>
        <p:txBody>
          <a:bodyPr/>
          <a:lstStyle/>
          <a:p>
            <a:fld id="{25BA54BD-C84D-46CE-8B72-31BFB26ABA43}" type="slidenum">
              <a:rPr lang="en-US" smtClean="0"/>
              <a:pPr/>
              <a:t>‹#›</a:t>
            </a:fld>
            <a:endParaRPr lang="en-US"/>
          </a:p>
        </p:txBody>
      </p:sp>
      <p:sp>
        <p:nvSpPr>
          <p:cNvPr id="3" name="Vertical Text Placeholder 2"/>
          <p:cNvSpPr>
            <a:spLocks noGrp="1"/>
          </p:cNvSpPr>
          <p:nvPr>
            <p:ph type="body" orient="vert" idx="1"/>
          </p:nvPr>
        </p:nvSpPr>
        <p:spPr>
          <a:xfrm>
            <a:off x="406294" y="304800"/>
            <a:ext cx="8735325"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FE8FB1-0A7A-443E-AAF7-31D4FA1AA312}"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9852634" y="304802"/>
            <a:ext cx="1929897"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AFE8FB1-0A7A-443E-AAF7-31D4FA1AA312}"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814070" y="1026373"/>
            <a:ext cx="609441" cy="441325"/>
          </a:xfrm>
        </p:spPr>
        <p:txBody>
          <a:bodyPr/>
          <a:lstStyle/>
          <a:p>
            <a:fld id="{25BA54BD-C84D-46CE-8B72-31BFB26ABA43}" type="slidenum">
              <a:rPr lang="en-US" smtClean="0"/>
              <a:pPr/>
              <a:t>‹#›</a:t>
            </a:fld>
            <a:endParaRPr lang="en-US" dirty="0"/>
          </a:p>
        </p:txBody>
      </p:sp>
      <p:sp>
        <p:nvSpPr>
          <p:cNvPr id="8" name="Content Placeholder 7"/>
          <p:cNvSpPr>
            <a:spLocks noGrp="1"/>
          </p:cNvSpPr>
          <p:nvPr>
            <p:ph sz="quarter" idx="1"/>
          </p:nvPr>
        </p:nvSpPr>
        <p:spPr>
          <a:xfrm>
            <a:off x="402231" y="1527048"/>
            <a:ext cx="11335607"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5678" y="1905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203147" y="2286000"/>
            <a:ext cx="11774405"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7210" y="142352"/>
            <a:ext cx="11774405"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824093" y="2743200"/>
            <a:ext cx="8637982"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95021" y="6391657"/>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203147" y="152400"/>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AFE8FB1-0A7A-443E-AAF7-31D4FA1AA312}" type="datetimeFigureOut">
              <a:rPr lang="en-US" smtClean="0"/>
              <a:pPr/>
              <a:t>3/30/2023</a:t>
            </a:fld>
            <a:endParaRPr lang="en-US"/>
          </a:p>
        </p:txBody>
      </p:sp>
      <p:sp>
        <p:nvSpPr>
          <p:cNvPr id="8" name="Straight Connector 7"/>
          <p:cNvSpPr>
            <a:spLocks noChangeShapeType="1"/>
          </p:cNvSpPr>
          <p:nvPr/>
        </p:nvSpPr>
        <p:spPr bwMode="auto">
          <a:xfrm>
            <a:off x="203147" y="2438400"/>
            <a:ext cx="11774405"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5688119" y="2115312"/>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5814070" y="2209800"/>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5789692" y="2199451"/>
            <a:ext cx="609441" cy="441325"/>
          </a:xfrm>
        </p:spPr>
        <p:txBody>
          <a:bodyPr/>
          <a:lstStyle>
            <a:lvl1pPr>
              <a:defRPr>
                <a:solidFill>
                  <a:schemeClr val="accent3">
                    <a:shade val="75000"/>
                  </a:schemeClr>
                </a:solidFill>
              </a:defRPr>
            </a:lvl1pPr>
          </a:lstStyle>
          <a:p>
            <a:fld id="{25BA54BD-C84D-46CE-8B72-31BFB26ABA43}" type="slidenum">
              <a:rPr lang="en-US" smtClean="0"/>
              <a:pPr/>
              <a:t>‹#›</a:t>
            </a:fld>
            <a:endParaRPr lang="en-US"/>
          </a:p>
        </p:txBody>
      </p:sp>
      <p:sp>
        <p:nvSpPr>
          <p:cNvPr id="2" name="Title 1"/>
          <p:cNvSpPr>
            <a:spLocks noGrp="1"/>
          </p:cNvSpPr>
          <p:nvPr>
            <p:ph type="title"/>
          </p:nvPr>
        </p:nvSpPr>
        <p:spPr>
          <a:xfrm>
            <a:off x="962833" y="533400"/>
            <a:ext cx="10360501"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2231" y="228600"/>
            <a:ext cx="11376237"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7719589" y="6409944"/>
            <a:ext cx="4058879" cy="365760"/>
          </a:xfrm>
        </p:spPr>
        <p:txBody>
          <a:bodyPr/>
          <a:lstStyle/>
          <a:p>
            <a:fld id="{9AFE8FB1-0A7A-443E-AAF7-31D4FA1AA312}"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
        <p:nvSpPr>
          <p:cNvPr id="8" name="Straight Connector 7"/>
          <p:cNvSpPr>
            <a:spLocks noChangeShapeType="1"/>
          </p:cNvSpPr>
          <p:nvPr/>
        </p:nvSpPr>
        <p:spPr bwMode="auto">
          <a:xfrm flipV="1">
            <a:off x="6082523" y="1575653"/>
            <a:ext cx="11892"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402231" y="1371600"/>
            <a:ext cx="5383398"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6399133" y="1371600"/>
            <a:ext cx="5383398"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6094413"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12188825"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11985678"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203147" y="1371600"/>
            <a:ext cx="11774405"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94513" y="6391656"/>
            <a:ext cx="11774405"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402231" y="1524000"/>
            <a:ext cx="5385514"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386777" y="1524000"/>
            <a:ext cx="5387630"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AFE8FB1-0A7A-443E-AAF7-31D4FA1AA312}" type="datetimeFigureOut">
              <a:rPr lang="en-US" smtClean="0"/>
              <a:pPr/>
              <a:t>3/30/2023</a:t>
            </a:fld>
            <a:endParaRPr lang="en-US"/>
          </a:p>
        </p:txBody>
      </p:sp>
      <p:sp>
        <p:nvSpPr>
          <p:cNvPr id="8" name="Footer Placeholder 7"/>
          <p:cNvSpPr>
            <a:spLocks noGrp="1"/>
          </p:cNvSpPr>
          <p:nvPr>
            <p:ph type="ftr" sz="quarter" idx="11"/>
          </p:nvPr>
        </p:nvSpPr>
        <p:spPr>
          <a:xfrm>
            <a:off x="406294" y="6409944"/>
            <a:ext cx="4773956" cy="365760"/>
          </a:xfrm>
        </p:spPr>
        <p:txBody>
          <a:bodyPr/>
          <a:lstStyle/>
          <a:p>
            <a:endParaRPr lang="en-US"/>
          </a:p>
        </p:txBody>
      </p:sp>
      <p:sp>
        <p:nvSpPr>
          <p:cNvPr id="15" name="Straight Connector 14"/>
          <p:cNvSpPr>
            <a:spLocks noChangeShapeType="1"/>
          </p:cNvSpPr>
          <p:nvPr/>
        </p:nvSpPr>
        <p:spPr bwMode="auto">
          <a:xfrm>
            <a:off x="203147" y="1280160"/>
            <a:ext cx="11774405"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203147" y="155448"/>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402231" y="2471383"/>
            <a:ext cx="5387461"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6399133" y="2471383"/>
            <a:ext cx="5383398"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5688119" y="956036"/>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5814070" y="1050524"/>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5789692" y="1042417"/>
            <a:ext cx="609441" cy="441325"/>
          </a:xfrm>
        </p:spPr>
        <p:txBody>
          <a:bodyPr/>
          <a:lstStyle>
            <a:lvl1pPr algn="ctr">
              <a:defRPr/>
            </a:lvl1pPr>
          </a:lstStyle>
          <a:p>
            <a:fld id="{25BA54BD-C84D-46CE-8B72-31BFB26ABA43}"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AFE8FB1-0A7A-443E-AAF7-31D4FA1AA312}" type="datetimeFigureOut">
              <a:rPr lang="en-US" smtClean="0"/>
              <a:pPr/>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5789692" y="1036021"/>
            <a:ext cx="609441" cy="441325"/>
          </a:xfrm>
        </p:spPr>
        <p:txBody>
          <a:bodyPr/>
          <a:lstStyle/>
          <a:p>
            <a:fld id="{25BA54BD-C84D-46CE-8B72-31BFB26ABA4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12188825"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11985678"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95021" y="6391657"/>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203147" y="158496"/>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9AFE8FB1-0A7A-443E-AAF7-31D4FA1AA312}" type="datetimeFigureOut">
              <a:rPr lang="en-US" smtClean="0"/>
              <a:pPr/>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5688119" y="6324600"/>
            <a:ext cx="812588" cy="441324"/>
          </a:xfrm>
        </p:spPr>
        <p:txBody>
          <a:bodyPr/>
          <a:lstStyle>
            <a:lvl1pPr>
              <a:defRPr>
                <a:solidFill>
                  <a:srgbClr val="FFFFFF"/>
                </a:solidFill>
              </a:defRPr>
            </a:lvl1pPr>
          </a:lstStyle>
          <a:p>
            <a:fld id="{25BA54BD-C84D-46CE-8B72-31BFB26ABA43}"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203147" y="152400"/>
            <a:ext cx="11774405"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5678"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88825"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203147" y="609600"/>
            <a:ext cx="3656648"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7868" y="914400"/>
            <a:ext cx="314878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07868" y="1981201"/>
            <a:ext cx="314878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203147" y="152400"/>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203147" y="533400"/>
            <a:ext cx="11774405"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4164515" y="685800"/>
            <a:ext cx="7516442"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726750" y="228600"/>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852701" y="323088"/>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324" y="312739"/>
            <a:ext cx="609441" cy="441325"/>
          </a:xfrm>
        </p:spPr>
        <p:txBody>
          <a:bodyPr/>
          <a:lstStyle>
            <a:lvl1pPr>
              <a:defRPr>
                <a:solidFill>
                  <a:schemeClr val="accent3">
                    <a:shade val="75000"/>
                  </a:schemeClr>
                </a:solidFill>
              </a:defRPr>
            </a:lvl1pPr>
          </a:lstStyle>
          <a:p>
            <a:fld id="{25BA54BD-C84D-46CE-8B72-31BFB26ABA43}" type="slidenum">
              <a:rPr lang="en-US" smtClean="0"/>
              <a:pPr/>
              <a:t>‹#›</a:t>
            </a:fld>
            <a:endParaRPr lang="en-US"/>
          </a:p>
        </p:txBody>
      </p:sp>
      <p:sp>
        <p:nvSpPr>
          <p:cNvPr id="21" name="Rectangle 20"/>
          <p:cNvSpPr>
            <a:spLocks noChangeArrowheads="1"/>
          </p:cNvSpPr>
          <p:nvPr/>
        </p:nvSpPr>
        <p:spPr bwMode="auto">
          <a:xfrm>
            <a:off x="199084" y="6388386"/>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9AFE8FB1-0A7A-443E-AAF7-31D4FA1AA312}" type="datetimeFigureOut">
              <a:rPr lang="en-US" smtClean="0"/>
              <a:pPr/>
              <a:t>3/30/2023</a:t>
            </a:fld>
            <a:endParaRPr lang="en-US"/>
          </a:p>
        </p:txBody>
      </p:sp>
      <p:sp>
        <p:nvSpPr>
          <p:cNvPr id="6" name="Footer Placeholder 5"/>
          <p:cNvSpPr>
            <a:spLocks noGrp="1"/>
          </p:cNvSpPr>
          <p:nvPr>
            <p:ph type="ftr" sz="quarter" idx="11"/>
          </p:nvPr>
        </p:nvSpPr>
        <p:spPr>
          <a:xfrm>
            <a:off x="402231" y="6410848"/>
            <a:ext cx="4509865"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203147" y="533400"/>
            <a:ext cx="11774405"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11985678"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203147" y="152400"/>
            <a:ext cx="11774405"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203147" y="609600"/>
            <a:ext cx="3656648"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203147" y="155448"/>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726750" y="228600"/>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852701" y="323088"/>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324" y="312739"/>
            <a:ext cx="609441" cy="441325"/>
          </a:xfrm>
        </p:spPr>
        <p:txBody>
          <a:bodyPr/>
          <a:lstStyle/>
          <a:p>
            <a:fld id="{25BA54BD-C84D-46CE-8B72-31BFB26ABA43}" type="slidenum">
              <a:rPr lang="en-US" smtClean="0"/>
              <a:pPr/>
              <a:t>‹#›</a:t>
            </a:fld>
            <a:endParaRPr lang="en-US"/>
          </a:p>
        </p:txBody>
      </p:sp>
      <p:sp>
        <p:nvSpPr>
          <p:cNvPr id="2" name="Title 1"/>
          <p:cNvSpPr>
            <a:spLocks noGrp="1"/>
          </p:cNvSpPr>
          <p:nvPr>
            <p:ph type="title"/>
          </p:nvPr>
        </p:nvSpPr>
        <p:spPr>
          <a:xfrm>
            <a:off x="3999458" y="5029200"/>
            <a:ext cx="7821163"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999458" y="609600"/>
            <a:ext cx="7821163"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07868" y="990600"/>
            <a:ext cx="3250353"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99084" y="6388386"/>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7715526" y="6404984"/>
            <a:ext cx="4058879" cy="365760"/>
          </a:xfrm>
        </p:spPr>
        <p:txBody>
          <a:bodyPr/>
          <a:lstStyle/>
          <a:p>
            <a:fld id="{9AFE8FB1-0A7A-443E-AAF7-31D4FA1AA312}" type="datetimeFigureOut">
              <a:rPr lang="en-US" smtClean="0"/>
              <a:pPr/>
              <a:t>3/30/2023</a:t>
            </a:fld>
            <a:endParaRPr lang="en-US"/>
          </a:p>
        </p:txBody>
      </p:sp>
      <p:sp>
        <p:nvSpPr>
          <p:cNvPr id="6" name="Footer Placeholder 5"/>
          <p:cNvSpPr>
            <a:spLocks noGrp="1"/>
          </p:cNvSpPr>
          <p:nvPr>
            <p:ph type="ftr" sz="quarter" idx="11"/>
          </p:nvPr>
        </p:nvSpPr>
        <p:spPr>
          <a:xfrm>
            <a:off x="402231" y="6410848"/>
            <a:ext cx="4778019" cy="365760"/>
          </a:xfrm>
        </p:spPr>
        <p:txBody>
          <a:bodyPr/>
          <a:lstStyle/>
          <a:p>
            <a:endParaRPr lang="en-US"/>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12188825"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1"/>
            <a:ext cx="12188825"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5678" y="0"/>
            <a:ext cx="203147"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99084" y="6388386"/>
            <a:ext cx="11774405"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7719589" y="6404984"/>
            <a:ext cx="4058879" cy="365760"/>
          </a:xfrm>
          <a:prstGeom prst="rect">
            <a:avLst/>
          </a:prstGeom>
        </p:spPr>
        <p:txBody>
          <a:bodyPr vert="horz"/>
          <a:lstStyle>
            <a:lvl1pPr algn="r" eaLnBrk="1" latinLnBrk="0" hangingPunct="1">
              <a:defRPr kumimoji="0" sz="1400">
                <a:solidFill>
                  <a:srgbClr val="FFFFFF"/>
                </a:solidFill>
              </a:defRPr>
            </a:lvl1pPr>
          </a:lstStyle>
          <a:p>
            <a:fld id="{9AFE8FB1-0A7A-443E-AAF7-31D4FA1AA312}" type="datetimeFigureOut">
              <a:rPr lang="en-US" smtClean="0"/>
              <a:pPr/>
              <a:t>3/30/2023</a:t>
            </a:fld>
            <a:endParaRPr lang="en-US" dirty="0"/>
          </a:p>
        </p:txBody>
      </p:sp>
      <p:sp>
        <p:nvSpPr>
          <p:cNvPr id="3" name="Footer Placeholder 2"/>
          <p:cNvSpPr>
            <a:spLocks noGrp="1"/>
          </p:cNvSpPr>
          <p:nvPr>
            <p:ph type="ftr" sz="quarter" idx="3"/>
          </p:nvPr>
        </p:nvSpPr>
        <p:spPr>
          <a:xfrm>
            <a:off x="406294" y="6410848"/>
            <a:ext cx="4773956"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203147" y="155448"/>
            <a:ext cx="11774405"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203147" y="1276743"/>
            <a:ext cx="1177440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5688119" y="956036"/>
            <a:ext cx="812588"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5814070" y="1050524"/>
            <a:ext cx="560686"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5789692" y="1040175"/>
            <a:ext cx="609441"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25BA54BD-C84D-46CE-8B72-31BFB26ABA43}" type="slidenum">
              <a:rPr lang="en-US" smtClean="0"/>
              <a:pPr/>
              <a:t>‹#›</a:t>
            </a:fld>
            <a:endParaRPr lang="en-US"/>
          </a:p>
        </p:txBody>
      </p:sp>
      <p:sp>
        <p:nvSpPr>
          <p:cNvPr id="22" name="Title Placeholder 21"/>
          <p:cNvSpPr>
            <a:spLocks noGrp="1"/>
          </p:cNvSpPr>
          <p:nvPr>
            <p:ph type="title"/>
          </p:nvPr>
        </p:nvSpPr>
        <p:spPr>
          <a:xfrm>
            <a:off x="402231" y="228600"/>
            <a:ext cx="11376237"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02231" y="1524000"/>
            <a:ext cx="11376237"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iming>
    <p:tnLst>
      <p:par>
        <p:cTn id="1" dur="indefinite" restart="never" nodeType="tmRoot"/>
      </p:par>
    </p:tnLst>
  </p:timing>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106388" y="5301208"/>
            <a:ext cx="4968552" cy="1066800"/>
          </a:xfrm>
        </p:spPr>
        <p:txBody>
          <a:bodyPr>
            <a:noAutofit/>
          </a:bodyPr>
          <a:lstStyle/>
          <a:p>
            <a:r>
              <a:rPr lang="en-US" sz="2000" b="1" dirty="0" smtClean="0">
                <a:solidFill>
                  <a:schemeClr val="tx1"/>
                </a:solidFill>
                <a:latin typeface="Times New Roman" pitchFamily="18" charset="0"/>
                <a:cs typeface="Times New Roman" pitchFamily="18" charset="0"/>
              </a:rPr>
              <a:t> PREPARED </a:t>
            </a:r>
            <a:r>
              <a:rPr lang="en-US" sz="2000" b="1" dirty="0" smtClean="0">
                <a:solidFill>
                  <a:schemeClr val="tx1"/>
                </a:solidFill>
                <a:latin typeface="Times New Roman" pitchFamily="18" charset="0"/>
                <a:cs typeface="Times New Roman" pitchFamily="18" charset="0"/>
              </a:rPr>
              <a:t>BY:</a:t>
            </a:r>
          </a:p>
          <a:p>
            <a:pPr algn="just"/>
            <a:r>
              <a:rPr lang="en-US" sz="2000" b="1" dirty="0" smtClean="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PRASATH M</a:t>
            </a:r>
            <a:endParaRPr lang="en-US" sz="2000" b="1" dirty="0" smtClean="0">
              <a:solidFill>
                <a:schemeClr val="tx1"/>
              </a:solidFill>
              <a:latin typeface="Times New Roman" pitchFamily="18" charset="0"/>
              <a:cs typeface="Times New Roman" pitchFamily="18" charset="0"/>
            </a:endParaRPr>
          </a:p>
          <a:p>
            <a:pPr algn="just"/>
            <a:r>
              <a:rPr lang="en-US" sz="2000" b="1" dirty="0" smtClean="0">
                <a:solidFill>
                  <a:schemeClr val="tx1"/>
                </a:solidFill>
                <a:latin typeface="Times New Roman" pitchFamily="18" charset="0"/>
                <a:cs typeface="Times New Roman" pitchFamily="18" charset="0"/>
              </a:rPr>
              <a:t>              RA2031241040002</a:t>
            </a:r>
          </a:p>
          <a:p>
            <a:endParaRPr lang="en-US" sz="2000" dirty="0">
              <a:solidFill>
                <a:schemeClr val="tx1"/>
              </a:solidFill>
            </a:endParaRPr>
          </a:p>
        </p:txBody>
      </p:sp>
      <p:sp>
        <p:nvSpPr>
          <p:cNvPr id="2" name="Title 1"/>
          <p:cNvSpPr>
            <a:spLocks noGrp="1"/>
          </p:cNvSpPr>
          <p:nvPr>
            <p:ph type="ctrTitle"/>
          </p:nvPr>
        </p:nvSpPr>
        <p:spPr>
          <a:xfrm>
            <a:off x="1486916" y="116632"/>
            <a:ext cx="9144000" cy="2667000"/>
          </a:xfrm>
        </p:spPr>
        <p:txBody>
          <a:bodyPr/>
          <a:lstStyle/>
          <a:p>
            <a:r>
              <a:rPr lang="en-US" b="1" dirty="0">
                <a:latin typeface="Times New Roman" pitchFamily="18" charset="0"/>
                <a:cs typeface="Times New Roman" pitchFamily="18" charset="0"/>
              </a:rPr>
              <a:t>ONLINE LOCAL TRAIN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TICKET BOOKING </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p>
        </p:txBody>
      </p:sp>
      <p:sp>
        <p:nvSpPr>
          <p:cNvPr id="5" name="Rectangle 4"/>
          <p:cNvSpPr/>
          <p:nvPr/>
        </p:nvSpPr>
        <p:spPr>
          <a:xfrm>
            <a:off x="8038628" y="5301208"/>
            <a:ext cx="6092825" cy="1015663"/>
          </a:xfrm>
          <a:prstGeom prst="rect">
            <a:avLst/>
          </a:prstGeom>
        </p:spPr>
        <p:txBody>
          <a:bodyPr>
            <a:spAutoFit/>
          </a:bodyPr>
          <a:lstStyle/>
          <a:p>
            <a:r>
              <a:rPr lang="en-US" sz="2000" b="1" dirty="0" smtClean="0">
                <a:latin typeface="Times New Roman" pitchFamily="18" charset="0"/>
                <a:cs typeface="Times New Roman" pitchFamily="18" charset="0"/>
              </a:rPr>
              <a:t> GUIDED BY :</a:t>
            </a:r>
          </a:p>
          <a:p>
            <a:pPr algn="just"/>
            <a:r>
              <a:rPr lang="en-US" sz="2000" b="1" dirty="0" smtClean="0">
                <a:latin typeface="Times New Roman" pitchFamily="18" charset="0"/>
                <a:cs typeface="Times New Roman" pitchFamily="18" charset="0"/>
              </a:rPr>
              <a:t> </a:t>
            </a:r>
            <a:r>
              <a:rPr lang="en-GB" sz="2000" b="1" dirty="0" smtClean="0">
                <a:latin typeface="Times New Roman"/>
                <a:cs typeface="Times New Roman"/>
              </a:rPr>
              <a:t>DR.S.MURUGANANDHAM</a:t>
            </a:r>
            <a:endParaRPr lang="en-GB" sz="2000" b="1" dirty="0">
              <a:latin typeface="Times New Roman"/>
              <a:cs typeface="Times New Roman"/>
            </a:endParaRPr>
          </a:p>
          <a:p>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521" y="169476"/>
            <a:ext cx="4754763" cy="523220"/>
          </a:xfrm>
          <a:prstGeom prst="rect">
            <a:avLst/>
          </a:prstGeom>
        </p:spPr>
        <p:txBody>
          <a:bodyPr wrap="none">
            <a:spAutoFit/>
          </a:bodyPr>
          <a:lstStyle/>
          <a:p>
            <a:r>
              <a:rPr lang="en-US" sz="2800" b="1" dirty="0" smtClean="0">
                <a:latin typeface="Times New Roman" pitchFamily="18" charset="0"/>
                <a:cs typeface="Times New Roman" pitchFamily="18" charset="0"/>
              </a:rPr>
              <a:t>DEPLOYMENT DIAGRAM:</a:t>
            </a:r>
            <a:endParaRPr lang="en-US" sz="2800" b="1"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972" y="843023"/>
            <a:ext cx="8102978" cy="5217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15" y="188640"/>
            <a:ext cx="12188825" cy="6225118"/>
            <a:chOff x="0" y="832937"/>
            <a:chExt cx="12188825" cy="6225118"/>
          </a:xfrm>
        </p:grpSpPr>
        <p:sp>
          <p:nvSpPr>
            <p:cNvPr id="3" name="Rectangle 2"/>
            <p:cNvSpPr/>
            <p:nvPr/>
          </p:nvSpPr>
          <p:spPr>
            <a:xfrm>
              <a:off x="226450" y="832937"/>
              <a:ext cx="5291898" cy="507831"/>
            </a:xfrm>
            <a:prstGeom prst="rect">
              <a:avLst/>
            </a:prstGeom>
          </p:spPr>
          <p:txBody>
            <a:bodyPr wrap="none">
              <a:spAutoFit/>
            </a:bodyPr>
            <a:lstStyle/>
            <a:p>
              <a:pPr algn="ctr"/>
              <a:r>
                <a:rPr lang="en-US" sz="2700" b="1" dirty="0" smtClean="0">
                  <a:latin typeface="Times New Roman" pitchFamily="18" charset="0"/>
                  <a:cs typeface="Times New Roman" pitchFamily="18" charset="0"/>
                </a:rPr>
                <a:t>HARDWARE REQUIREMENTS:</a:t>
              </a:r>
              <a:endParaRPr lang="en-US" sz="2700" b="1" dirty="0">
                <a:latin typeface="Times New Roman" pitchFamily="18" charset="0"/>
                <a:cs typeface="Times New Roman" pitchFamily="18" charset="0"/>
              </a:endParaRPr>
            </a:p>
          </p:txBody>
        </p:sp>
        <p:sp>
          <p:nvSpPr>
            <p:cNvPr id="4" name="Rectangle 3"/>
            <p:cNvSpPr/>
            <p:nvPr/>
          </p:nvSpPr>
          <p:spPr>
            <a:xfrm>
              <a:off x="1" y="1340768"/>
              <a:ext cx="12188824" cy="2400657"/>
            </a:xfrm>
            <a:prstGeom prst="rect">
              <a:avLst/>
            </a:prstGeom>
          </p:spPr>
          <p:txBody>
            <a:bodyPr wrap="square">
              <a:spAutoFit/>
            </a:bodyPr>
            <a:lstStyle/>
            <a:p>
              <a:r>
                <a:rPr lang="en-US" sz="2500" dirty="0" smtClean="0">
                  <a:latin typeface="Times New Roman" pitchFamily="18" charset="0"/>
                  <a:cs typeface="Times New Roman" pitchFamily="18" charset="0"/>
                </a:rPr>
                <a:t>               Processor			:	Intel Core Duo 2.0 GHz or more </a:t>
              </a:r>
            </a:p>
            <a:p>
              <a:r>
                <a:rPr lang="en-US" sz="2500" dirty="0" smtClean="0">
                  <a:latin typeface="Times New Roman" pitchFamily="18" charset="0"/>
                  <a:cs typeface="Times New Roman" pitchFamily="18" charset="0"/>
                </a:rPr>
                <a:t>               RAM			: 	2 GB or More  </a:t>
              </a:r>
            </a:p>
            <a:p>
              <a:r>
                <a:rPr lang="en-US" sz="2500" dirty="0" smtClean="0">
                  <a:latin typeface="Times New Roman" pitchFamily="18" charset="0"/>
                  <a:cs typeface="Times New Roman" pitchFamily="18" charset="0"/>
                </a:rPr>
                <a:t>               Hard disk			:	50GB or more </a:t>
              </a:r>
            </a:p>
            <a:p>
              <a:r>
                <a:rPr lang="en-US" sz="2500" dirty="0" smtClean="0">
                  <a:latin typeface="Times New Roman" pitchFamily="18" charset="0"/>
                  <a:cs typeface="Times New Roman" pitchFamily="18" charset="0"/>
                </a:rPr>
                <a:t>               Monitor			:	LCD or LED monitor </a:t>
              </a:r>
            </a:p>
            <a:p>
              <a:r>
                <a:rPr lang="en-US" sz="2500" dirty="0" smtClean="0">
                  <a:latin typeface="Times New Roman" pitchFamily="18" charset="0"/>
                  <a:cs typeface="Times New Roman" pitchFamily="18" charset="0"/>
                </a:rPr>
                <a:t>               Keyboard			:	Normal or Multimedia</a:t>
              </a:r>
            </a:p>
            <a:p>
              <a:r>
                <a:rPr lang="en-US" sz="2500" dirty="0" smtClean="0">
                  <a:latin typeface="Times New Roman" pitchFamily="18" charset="0"/>
                  <a:cs typeface="Times New Roman" pitchFamily="18" charset="0"/>
                </a:rPr>
                <a:t>               Mouse			:	Compatible mouse</a:t>
              </a:r>
              <a:endParaRPr lang="en-US" sz="2500" dirty="0">
                <a:latin typeface="Times New Roman" pitchFamily="18" charset="0"/>
                <a:cs typeface="Times New Roman" pitchFamily="18" charset="0"/>
              </a:endParaRPr>
            </a:p>
          </p:txBody>
        </p:sp>
        <p:sp>
          <p:nvSpPr>
            <p:cNvPr id="5" name="Rectangle 4"/>
            <p:cNvSpPr/>
            <p:nvPr/>
          </p:nvSpPr>
          <p:spPr>
            <a:xfrm>
              <a:off x="197850" y="3785265"/>
              <a:ext cx="5176482" cy="923330"/>
            </a:xfrm>
            <a:prstGeom prst="rect">
              <a:avLst/>
            </a:prstGeom>
          </p:spPr>
          <p:txBody>
            <a:bodyPr wrap="none">
              <a:spAutoFit/>
            </a:bodyPr>
            <a:lstStyle/>
            <a:p>
              <a:endParaRPr lang="en-US" sz="2700" b="1" dirty="0" smtClean="0">
                <a:latin typeface="Times New Roman" pitchFamily="18" charset="0"/>
                <a:cs typeface="Times New Roman" pitchFamily="18" charset="0"/>
              </a:endParaRPr>
            </a:p>
            <a:p>
              <a:r>
                <a:rPr lang="en-US" sz="2700" b="1" dirty="0" smtClean="0">
                  <a:latin typeface="Times New Roman" pitchFamily="18" charset="0"/>
                  <a:cs typeface="Times New Roman" pitchFamily="18" charset="0"/>
                </a:rPr>
                <a:t>SOFTWARE </a:t>
              </a:r>
              <a:r>
                <a:rPr lang="en-US" sz="2700" b="1" dirty="0" smtClean="0">
                  <a:latin typeface="Times New Roman" pitchFamily="18" charset="0"/>
                  <a:cs typeface="Times New Roman" pitchFamily="18" charset="0"/>
                </a:rPr>
                <a:t>REQUIREMENTS:</a:t>
              </a:r>
              <a:endParaRPr lang="en-US" sz="2700" dirty="0"/>
            </a:p>
          </p:txBody>
        </p:sp>
        <p:sp>
          <p:nvSpPr>
            <p:cNvPr id="6" name="Rectangle 5"/>
            <p:cNvSpPr/>
            <p:nvPr/>
          </p:nvSpPr>
          <p:spPr>
            <a:xfrm>
              <a:off x="0" y="4272677"/>
              <a:ext cx="12188825" cy="2785378"/>
            </a:xfrm>
            <a:prstGeom prst="rect">
              <a:avLst/>
            </a:prstGeom>
          </p:spPr>
          <p:txBody>
            <a:bodyPr wrap="square">
              <a:spAutoFit/>
            </a:bodyPr>
            <a:lstStyle/>
            <a:p>
              <a:pPr lvl="0" fontAlgn="base">
                <a:spcBef>
                  <a:spcPct val="0"/>
                </a:spcBef>
                <a:spcAft>
                  <a:spcPct val="0"/>
                </a:spcAft>
              </a:pPr>
              <a:r>
                <a:rPr lang="en-US" sz="2500" dirty="0" smtClean="0">
                  <a:latin typeface="Times New Roman" pitchFamily="18" charset="0"/>
                  <a:ea typeface="Calibri" pitchFamily="34" charset="0"/>
                  <a:cs typeface="Times New Roman" pitchFamily="18" charset="0"/>
                </a:rPr>
                <a:t>               </a:t>
              </a:r>
              <a:endParaRPr lang="en-US" sz="2500" dirty="0" smtClean="0">
                <a:latin typeface="Times New Roman" pitchFamily="18" charset="0"/>
                <a:ea typeface="Calibri" pitchFamily="34" charset="0"/>
                <a:cs typeface="Times New Roman" pitchFamily="18" charset="0"/>
              </a:endParaRPr>
            </a:p>
            <a:p>
              <a:pPr lvl="0" fontAlgn="base">
                <a:spcBef>
                  <a:spcPct val="0"/>
                </a:spcBef>
                <a:spcAft>
                  <a:spcPct val="0"/>
                </a:spcAft>
              </a:pPr>
              <a:r>
                <a:rPr lang="en-US" sz="2500" dirty="0">
                  <a:latin typeface="Times New Roman" pitchFamily="18" charset="0"/>
                  <a:ea typeface="Calibri" pitchFamily="34" charset="0"/>
                  <a:cs typeface="Times New Roman" pitchFamily="18" charset="0"/>
                </a:rPr>
                <a:t> </a:t>
              </a:r>
              <a:r>
                <a:rPr lang="en-US" sz="2500" dirty="0" smtClean="0">
                  <a:latin typeface="Times New Roman" pitchFamily="18" charset="0"/>
                  <a:ea typeface="Calibri" pitchFamily="34" charset="0"/>
                  <a:cs typeface="Times New Roman" pitchFamily="18" charset="0"/>
                </a:rPr>
                <a:t>              </a:t>
              </a:r>
              <a:r>
                <a:rPr lang="en-US" sz="2500" dirty="0" smtClean="0">
                  <a:latin typeface="Times New Roman" pitchFamily="18" charset="0"/>
                  <a:ea typeface="Calibri" pitchFamily="34" charset="0"/>
                  <a:cs typeface="Times New Roman" pitchFamily="18" charset="0"/>
                </a:rPr>
                <a:t>Operating </a:t>
              </a:r>
              <a:r>
                <a:rPr lang="en-US" sz="2500" dirty="0" smtClean="0">
                  <a:latin typeface="Times New Roman" pitchFamily="18" charset="0"/>
                  <a:ea typeface="Calibri" pitchFamily="34" charset="0"/>
                  <a:cs typeface="Times New Roman" pitchFamily="18" charset="0"/>
                </a:rPr>
                <a:t>System		:	Windows 7 or Higher</a:t>
              </a:r>
              <a:endParaRPr lang="en-US" sz="2500" dirty="0" smtClean="0">
                <a:latin typeface="Times New Roman" pitchFamily="18" charset="0"/>
                <a:cs typeface="Times New Roman" pitchFamily="18" charset="0"/>
              </a:endParaRPr>
            </a:p>
            <a:p>
              <a:pPr lvl="0" eaLnBrk="0" fontAlgn="base" hangingPunct="0">
                <a:spcBef>
                  <a:spcPct val="0"/>
                </a:spcBef>
                <a:spcAft>
                  <a:spcPct val="0"/>
                </a:spcAft>
              </a:pPr>
              <a:r>
                <a:rPr lang="en-US" sz="2500" dirty="0" smtClean="0">
                  <a:latin typeface="Times New Roman" pitchFamily="18" charset="0"/>
                  <a:ea typeface="Calibri" pitchFamily="34" charset="0"/>
                  <a:cs typeface="Times New Roman" pitchFamily="18" charset="0"/>
                </a:rPr>
                <a:t>               Application			:	XAMPP or WAMP Server</a:t>
              </a:r>
            </a:p>
            <a:p>
              <a:r>
                <a:rPr lang="en-US" sz="2500" dirty="0" smtClean="0">
                  <a:latin typeface="Times New Roman" pitchFamily="18" charset="0"/>
                  <a:cs typeface="Times New Roman" pitchFamily="18" charset="0"/>
                </a:rPr>
                <a:t>               Front End			:	PHP,HTML,CSS, Java Script</a:t>
              </a:r>
            </a:p>
            <a:p>
              <a:r>
                <a:rPr lang="en-US" sz="2500" dirty="0" smtClean="0">
                  <a:latin typeface="Times New Roman" pitchFamily="18" charset="0"/>
                  <a:cs typeface="Times New Roman" pitchFamily="18" charset="0"/>
                </a:rPr>
                <a:t>               Back End			:	</a:t>
              </a:r>
              <a:r>
                <a:rPr lang="en-US" sz="2500" dirty="0" err="1" smtClean="0">
                  <a:latin typeface="Times New Roman" pitchFamily="18" charset="0"/>
                  <a:cs typeface="Times New Roman" pitchFamily="18" charset="0"/>
                </a:rPr>
                <a:t>MySQL</a:t>
              </a:r>
              <a:endParaRPr lang="en-US" sz="2500" dirty="0" smtClean="0">
                <a:latin typeface="Times New Roman" pitchFamily="18" charset="0"/>
                <a:cs typeface="Times New Roman" pitchFamily="18" charset="0"/>
              </a:endParaRPr>
            </a:p>
            <a:p>
              <a:r>
                <a:rPr lang="en-US" sz="2500" dirty="0" smtClean="0">
                  <a:latin typeface="Times New Roman" pitchFamily="18" charset="0"/>
                  <a:ea typeface="Calibri" pitchFamily="34" charset="0"/>
                  <a:cs typeface="Times New Roman" pitchFamily="18" charset="0"/>
                </a:rPr>
                <a:t>              </a:t>
              </a:r>
              <a:r>
                <a:rPr lang="en-US" sz="2500" dirty="0" smtClean="0">
                  <a:latin typeface="Times New Roman" pitchFamily="18" charset="0"/>
                  <a:cs typeface="Times New Roman" pitchFamily="18" charset="0"/>
                </a:rPr>
                <a:t> Editor Tools		:	</a:t>
              </a:r>
              <a:r>
                <a:rPr lang="en-US" sz="2500" dirty="0" smtClean="0">
                  <a:latin typeface="Times New Roman" pitchFamily="18" charset="0"/>
                  <a:cs typeface="Times New Roman" pitchFamily="18" charset="0"/>
                </a:rPr>
                <a:t>Notepad, Visual Studio Code</a:t>
              </a:r>
              <a:endParaRPr lang="en-US" sz="2500" dirty="0" smtClean="0">
                <a:latin typeface="Times New Roman" pitchFamily="18" charset="0"/>
                <a:cs typeface="Times New Roman" pitchFamily="18" charset="0"/>
              </a:endParaRPr>
            </a:p>
            <a:p>
              <a:r>
                <a:rPr lang="en-US" sz="2500" dirty="0" smtClean="0">
                  <a:latin typeface="Times New Roman" pitchFamily="18" charset="0"/>
                  <a:cs typeface="Times New Roman" pitchFamily="18" charset="0"/>
                </a:rPr>
                <a:t>               Web Browser		:	Google Chrome, </a:t>
              </a:r>
              <a:r>
                <a:rPr lang="en-US" sz="2500" dirty="0" smtClean="0">
                  <a:latin typeface="Times New Roman" pitchFamily="18" charset="0"/>
                  <a:cs typeface="Times New Roman" pitchFamily="18" charset="0"/>
                </a:rPr>
                <a:t>Firefox, Brave  </a:t>
              </a:r>
              <a:r>
                <a:rPr lang="en-US" sz="2500" dirty="0" smtClean="0">
                  <a:latin typeface="Times New Roman" pitchFamily="18" charset="0"/>
                  <a:ea typeface="Calibri" pitchFamily="34" charset="0"/>
                  <a:cs typeface="Times New Roman" pitchFamily="18" charset="0"/>
                </a:rPr>
                <a:t>                                                              </a:t>
              </a:r>
              <a:endParaRPr lang="en-US" sz="2500" dirty="0" smtClean="0">
                <a:latin typeface="Times New Roman" pitchFamily="18" charset="0"/>
                <a:ea typeface="Calibri" pitchFamily="34" charset="0"/>
                <a:cs typeface="Times New Roman"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7788" y="332656"/>
            <a:ext cx="11711037" cy="3615209"/>
            <a:chOff x="0" y="260648"/>
            <a:chExt cx="12188825" cy="3615209"/>
          </a:xfrm>
        </p:grpSpPr>
        <p:sp>
          <p:nvSpPr>
            <p:cNvPr id="2" name="Rectangle 1"/>
            <p:cNvSpPr/>
            <p:nvPr/>
          </p:nvSpPr>
          <p:spPr>
            <a:xfrm>
              <a:off x="0" y="1244367"/>
              <a:ext cx="12188825" cy="2631490"/>
            </a:xfrm>
            <a:prstGeom prst="rect">
              <a:avLst/>
            </a:prstGeom>
          </p:spPr>
          <p:txBody>
            <a:bodyPr wrap="square">
              <a:spAutoFit/>
            </a:bodyPr>
            <a:lstStyle/>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800" dirty="0"/>
                <a:t>User Registration</a:t>
              </a:r>
              <a:endParaRPr lang="en-IN" sz="2800" dirty="0"/>
            </a:p>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800" dirty="0"/>
                <a:t>Train Route</a:t>
              </a:r>
              <a:endParaRPr lang="en-IN" sz="2800" dirty="0"/>
            </a:p>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800" dirty="0"/>
                <a:t>Ticket Module</a:t>
              </a:r>
              <a:endParaRPr lang="en-IN" sz="2800" dirty="0"/>
            </a:p>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800" dirty="0"/>
                <a:t>User/Customer Details</a:t>
              </a:r>
              <a:endParaRPr lang="en-IN" sz="2800" dirty="0"/>
            </a:p>
            <a:p>
              <a:pPr marL="342900" lvl="0" indent="-342900" algn="just">
                <a:buFont typeface="Wingdings" pitchFamily="2" charset="2"/>
                <a:buChar char="v"/>
              </a:pPr>
              <a:r>
                <a:rPr lang="en-US" sz="2500" dirty="0" smtClean="0">
                  <a:latin typeface="Times New Roman" pitchFamily="18" charset="0"/>
                  <a:cs typeface="Times New Roman" pitchFamily="18" charset="0"/>
                </a:rPr>
                <a:t> </a:t>
              </a:r>
              <a:r>
                <a:rPr lang="en-US" sz="2800" dirty="0"/>
                <a:t>Generate QR </a:t>
              </a:r>
              <a:r>
                <a:rPr lang="en-US" sz="2800" dirty="0" smtClean="0"/>
                <a:t>ticket</a:t>
              </a:r>
              <a:endParaRPr lang="en-US" sz="2500" dirty="0" smtClean="0">
                <a:latin typeface="Times New Roman" pitchFamily="18" charset="0"/>
                <a:cs typeface="Times New Roman" pitchFamily="18" charset="0"/>
              </a:endParaRPr>
            </a:p>
            <a:p>
              <a:pPr algn="just"/>
              <a:endParaRPr lang="en-US" sz="2500" dirty="0">
                <a:latin typeface="Times New Roman" pitchFamily="18" charset="0"/>
                <a:cs typeface="Times New Roman" pitchFamily="18" charset="0"/>
              </a:endParaRPr>
            </a:p>
          </p:txBody>
        </p:sp>
        <p:sp>
          <p:nvSpPr>
            <p:cNvPr id="3" name="Rectangle 2"/>
            <p:cNvSpPr/>
            <p:nvPr/>
          </p:nvSpPr>
          <p:spPr>
            <a:xfrm>
              <a:off x="356761" y="260648"/>
              <a:ext cx="2209259" cy="523220"/>
            </a:xfrm>
            <a:prstGeom prst="rect">
              <a:avLst/>
            </a:prstGeom>
          </p:spPr>
          <p:txBody>
            <a:bodyPr wrap="none">
              <a:spAutoFit/>
            </a:bodyPr>
            <a:lstStyle/>
            <a:p>
              <a:r>
                <a:rPr lang="en-GB" sz="2800" b="1" dirty="0" smtClean="0">
                  <a:latin typeface="Times New Roman" pitchFamily="18" charset="0"/>
                  <a:cs typeface="Times New Roman" pitchFamily="18" charset="0"/>
                </a:rPr>
                <a:t>MODULES: </a:t>
              </a:r>
              <a:endParaRPr lang="en-US" sz="2800" dirty="0">
                <a:latin typeface="Times New Roman" pitchFamily="18" charset="0"/>
                <a:cs typeface="Times New Roman"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4300" y="256873"/>
            <a:ext cx="12457384" cy="6334962"/>
            <a:chOff x="-314300" y="256873"/>
            <a:chExt cx="12457384" cy="6334962"/>
          </a:xfrm>
        </p:grpSpPr>
        <p:sp>
          <p:nvSpPr>
            <p:cNvPr id="2" name="Rectangle 1"/>
            <p:cNvSpPr/>
            <p:nvPr/>
          </p:nvSpPr>
          <p:spPr>
            <a:xfrm>
              <a:off x="142381" y="256873"/>
              <a:ext cx="4063869" cy="507831"/>
            </a:xfrm>
            <a:prstGeom prst="rect">
              <a:avLst/>
            </a:prstGeom>
          </p:spPr>
          <p:txBody>
            <a:bodyPr wrap="none">
              <a:spAutoFit/>
            </a:bodyPr>
            <a:lstStyle/>
            <a:p>
              <a:r>
                <a:rPr lang="en-US" sz="2700" b="1" dirty="0">
                  <a:latin typeface="Times New Roman" pitchFamily="18" charset="0"/>
                  <a:cs typeface="Times New Roman" pitchFamily="18" charset="0"/>
                </a:rPr>
                <a:t>USER REGISTRATION: </a:t>
              </a:r>
              <a:endParaRPr lang="en-US" sz="2700" b="1" dirty="0">
                <a:latin typeface="Times New Roman" pitchFamily="18" charset="0"/>
                <a:cs typeface="Times New Roman" pitchFamily="18" charset="0"/>
              </a:endParaRPr>
            </a:p>
          </p:txBody>
        </p:sp>
        <p:sp>
          <p:nvSpPr>
            <p:cNvPr id="3" name="Rectangle 2"/>
            <p:cNvSpPr/>
            <p:nvPr/>
          </p:nvSpPr>
          <p:spPr>
            <a:xfrm>
              <a:off x="216024" y="886361"/>
              <a:ext cx="11927060" cy="1384995"/>
            </a:xfrm>
            <a:prstGeom prst="rect">
              <a:avLst/>
            </a:prstGeom>
          </p:spPr>
          <p:txBody>
            <a:bodyPr wrap="square">
              <a:spAutoFit/>
            </a:bodyPr>
            <a:lstStyle/>
            <a:p>
              <a:r>
                <a:rPr lang="en-US" sz="2800" dirty="0">
                  <a:latin typeface="Times New Roman" pitchFamily="18" charset="0"/>
                  <a:cs typeface="Times New Roman" pitchFamily="18" charset="0"/>
                </a:rPr>
                <a:t>This module covers the details about the registration of users which they can be register by itself by adding data like name, password, email id and further details. After registration they can be sign in by their username and password</a:t>
              </a:r>
              <a:r>
                <a:rPr lang="en-US" sz="2800" b="1" dirty="0">
                  <a:latin typeface="Times New Roman" pitchFamily="18" charset="0"/>
                  <a:cs typeface="Times New Roman" pitchFamily="18" charset="0"/>
                </a:rPr>
                <a:t>.</a:t>
              </a:r>
              <a:endParaRPr lang="en-IN" sz="2800" dirty="0">
                <a:latin typeface="Times New Roman" pitchFamily="18" charset="0"/>
                <a:cs typeface="Times New Roman" pitchFamily="18" charset="0"/>
              </a:endParaRPr>
            </a:p>
          </p:txBody>
        </p:sp>
        <p:sp>
          <p:nvSpPr>
            <p:cNvPr id="4" name="Rectangle 3"/>
            <p:cNvSpPr/>
            <p:nvPr/>
          </p:nvSpPr>
          <p:spPr>
            <a:xfrm>
              <a:off x="-314300" y="2271356"/>
              <a:ext cx="3960440" cy="923330"/>
            </a:xfrm>
            <a:prstGeom prst="rect">
              <a:avLst/>
            </a:prstGeom>
          </p:spPr>
          <p:txBody>
            <a:bodyPr wrap="square">
              <a:spAutoFit/>
            </a:bodyPr>
            <a:lstStyle/>
            <a:p>
              <a:pPr lvl="1"/>
              <a:r>
                <a:rPr lang="en-US" sz="2700" b="1" dirty="0">
                  <a:latin typeface="Times New Roman" pitchFamily="18" charset="0"/>
                  <a:cs typeface="Times New Roman" pitchFamily="18" charset="0"/>
                </a:rPr>
                <a:t>TRAIN ROUTE:</a:t>
              </a:r>
              <a:endParaRPr lang="en-IN" sz="2700" b="1" dirty="0">
                <a:latin typeface="Times New Roman" pitchFamily="18" charset="0"/>
                <a:cs typeface="Times New Roman" pitchFamily="18" charset="0"/>
              </a:endParaRPr>
            </a:p>
            <a:p>
              <a:pPr lvl="1"/>
              <a:endParaRPr lang="en-IN" sz="2700" b="1" dirty="0">
                <a:latin typeface="Times New Roman" pitchFamily="18" charset="0"/>
                <a:cs typeface="Times New Roman" pitchFamily="18" charset="0"/>
              </a:endParaRPr>
            </a:p>
          </p:txBody>
        </p:sp>
        <p:sp>
          <p:nvSpPr>
            <p:cNvPr id="5" name="Rectangle 4"/>
            <p:cNvSpPr/>
            <p:nvPr/>
          </p:nvSpPr>
          <p:spPr>
            <a:xfrm>
              <a:off x="242291" y="2830577"/>
              <a:ext cx="11684769" cy="1384995"/>
            </a:xfrm>
            <a:prstGeom prst="rect">
              <a:avLst/>
            </a:prstGeom>
          </p:spPr>
          <p:txBody>
            <a:bodyPr wrap="square">
              <a:spAutoFit/>
            </a:bodyPr>
            <a:lstStyle/>
            <a:p>
              <a:r>
                <a:rPr lang="en-US" sz="2700" dirty="0">
                  <a:latin typeface="Times New Roman" pitchFamily="18" charset="0"/>
                  <a:cs typeface="Times New Roman" pitchFamily="18" charset="0"/>
                </a:rPr>
                <a:t>All the operations related to Train Route like source, destination, class, type of journey, no of tickets, ticket prices are managed in MYSQL database by this module. </a:t>
              </a:r>
              <a:endParaRPr lang="en-IN" sz="2700" dirty="0">
                <a:latin typeface="Times New Roman" pitchFamily="18" charset="0"/>
                <a:cs typeface="Times New Roman" pitchFamily="18" charset="0"/>
              </a:endParaRPr>
            </a:p>
          </p:txBody>
        </p:sp>
        <p:sp>
          <p:nvSpPr>
            <p:cNvPr id="6" name="Rectangle 5"/>
            <p:cNvSpPr/>
            <p:nvPr/>
          </p:nvSpPr>
          <p:spPr>
            <a:xfrm>
              <a:off x="289619" y="4822120"/>
              <a:ext cx="11637441" cy="1769715"/>
            </a:xfrm>
            <a:prstGeom prst="rect">
              <a:avLst/>
            </a:prstGeom>
          </p:spPr>
          <p:txBody>
            <a:bodyPr wrap="square">
              <a:spAutoFit/>
            </a:bodyPr>
            <a:lstStyle/>
            <a:p>
              <a:r>
                <a:rPr lang="en-US" sz="2700" dirty="0">
                  <a:latin typeface="Times New Roman" pitchFamily="18" charset="0"/>
                  <a:cs typeface="Times New Roman" pitchFamily="18" charset="0"/>
                </a:rPr>
                <a:t>All the user can able to create a ticket by clicking Book ticket button in homepage &amp; To read a ticket by clicking Transactions button in homepage and delete ticket  is managed admin from this module.</a:t>
              </a:r>
              <a:endParaRPr lang="en-IN" sz="2700" dirty="0">
                <a:latin typeface="Times New Roman" pitchFamily="18" charset="0"/>
                <a:cs typeface="Times New Roman" pitchFamily="18" charset="0"/>
              </a:endParaRPr>
            </a:p>
            <a:p>
              <a:pPr algn="just"/>
              <a:endParaRPr lang="en-US" sz="2500" dirty="0">
                <a:latin typeface="Times New Roman" pitchFamily="18" charset="0"/>
                <a:cs typeface="Times New Roman" pitchFamily="18" charset="0"/>
              </a:endParaRPr>
            </a:p>
          </p:txBody>
        </p:sp>
        <p:sp>
          <p:nvSpPr>
            <p:cNvPr id="7" name="Rectangle 6"/>
            <p:cNvSpPr/>
            <p:nvPr/>
          </p:nvSpPr>
          <p:spPr>
            <a:xfrm>
              <a:off x="222567" y="4217313"/>
              <a:ext cx="3285002" cy="507831"/>
            </a:xfrm>
            <a:prstGeom prst="rect">
              <a:avLst/>
            </a:prstGeom>
          </p:spPr>
          <p:txBody>
            <a:bodyPr wrap="none">
              <a:spAutoFit/>
            </a:bodyPr>
            <a:lstStyle/>
            <a:p>
              <a:r>
                <a:rPr lang="en-US" sz="2700" b="1" dirty="0" smtClean="0">
                  <a:latin typeface="Times New Roman" pitchFamily="18" charset="0"/>
                  <a:cs typeface="Times New Roman" pitchFamily="18" charset="0"/>
                </a:rPr>
                <a:t>TICKET MODULE:</a:t>
              </a:r>
              <a:endParaRPr lang="en-US" sz="2700" dirty="0"/>
            </a:p>
          </p:txBody>
        </p:sp>
      </p:grpSp>
      <p:sp>
        <p:nvSpPr>
          <p:cNvPr id="11" name="Rectangle 10"/>
          <p:cNvSpPr/>
          <p:nvPr/>
        </p:nvSpPr>
        <p:spPr>
          <a:xfrm>
            <a:off x="3048000" y="2690336"/>
            <a:ext cx="6092825" cy="369332"/>
          </a:xfrm>
          <a:prstGeom prst="rect">
            <a:avLst/>
          </a:prstGeom>
        </p:spPr>
        <p:txBody>
          <a:bodyPr>
            <a:spAutoFit/>
          </a:bodyPr>
          <a:lstStyle/>
          <a:p>
            <a:r>
              <a:rPr lang="en-US" b="1" dirty="0"/>
              <a:t> </a:t>
            </a:r>
            <a:endParaRPr lang="en-IN" dirty="0"/>
          </a:p>
        </p:txBody>
      </p:sp>
      <p:sp>
        <p:nvSpPr>
          <p:cNvPr id="12" name="Rectangle 11"/>
          <p:cNvSpPr/>
          <p:nvPr/>
        </p:nvSpPr>
        <p:spPr>
          <a:xfrm>
            <a:off x="3048000" y="2967335"/>
            <a:ext cx="6092825" cy="369332"/>
          </a:xfrm>
          <a:prstGeom prst="rect">
            <a:avLst/>
          </a:prstGeom>
        </p:spPr>
        <p:txBody>
          <a:bodyPr>
            <a:spAutoFit/>
          </a:bodyPr>
          <a:lstStyle/>
          <a:p>
            <a:r>
              <a:rPr lang="en-US" dirty="0"/>
              <a:t> </a:t>
            </a:r>
            <a:endParaRPr lang="en-IN" dirty="0"/>
          </a:p>
        </p:txBody>
      </p:sp>
      <p:sp>
        <p:nvSpPr>
          <p:cNvPr id="13" name="Rectangle 12"/>
          <p:cNvSpPr/>
          <p:nvPr/>
        </p:nvSpPr>
        <p:spPr>
          <a:xfrm>
            <a:off x="3048000" y="2828836"/>
            <a:ext cx="6092825" cy="369332"/>
          </a:xfrm>
          <a:prstGeom prst="rect">
            <a:avLst/>
          </a:prstGeom>
        </p:spPr>
        <p:txBody>
          <a:bodyPr>
            <a:spAutoFit/>
          </a:bodyPr>
          <a:lstStyle/>
          <a:p>
            <a:r>
              <a:rPr lang="en-US" dirty="0"/>
              <a:t> </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5419" y="256873"/>
            <a:ext cx="11987665" cy="3480484"/>
            <a:chOff x="155419" y="256873"/>
            <a:chExt cx="11987665" cy="3480484"/>
          </a:xfrm>
        </p:grpSpPr>
        <p:sp>
          <p:nvSpPr>
            <p:cNvPr id="2" name="Rectangle 1"/>
            <p:cNvSpPr/>
            <p:nvPr/>
          </p:nvSpPr>
          <p:spPr>
            <a:xfrm>
              <a:off x="288032" y="836712"/>
              <a:ext cx="11855052" cy="1384995"/>
            </a:xfrm>
            <a:prstGeom prst="rect">
              <a:avLst/>
            </a:prstGeom>
          </p:spPr>
          <p:txBody>
            <a:bodyPr wrap="square">
              <a:spAutoFit/>
            </a:bodyPr>
            <a:lstStyle/>
            <a:p>
              <a:r>
                <a:rPr lang="en-US" sz="2700" dirty="0">
                  <a:latin typeface="Times New Roman" pitchFamily="18" charset="0"/>
                  <a:cs typeface="Times New Roman" pitchFamily="18" charset="0"/>
                </a:rPr>
                <a:t> All the user details like Name, Email Id, Password are entered by the users are managed by the admin in MYSQL database. Admin can able to remove the </a:t>
              </a:r>
              <a:r>
                <a:rPr lang="en-US" sz="2700" dirty="0" smtClean="0">
                  <a:latin typeface="Times New Roman" pitchFamily="18" charset="0"/>
                  <a:cs typeface="Times New Roman" pitchFamily="18" charset="0"/>
                </a:rPr>
                <a:t>spam users </a:t>
              </a:r>
              <a:r>
                <a:rPr lang="en-US" sz="2700" dirty="0">
                  <a:latin typeface="Times New Roman" pitchFamily="18" charset="0"/>
                  <a:cs typeface="Times New Roman" pitchFamily="18" charset="0"/>
                </a:rPr>
                <a:t>from the database.  </a:t>
              </a:r>
              <a:endParaRPr lang="en-IN" sz="2700" dirty="0">
                <a:latin typeface="Times New Roman" pitchFamily="18" charset="0"/>
                <a:cs typeface="Times New Roman" pitchFamily="18" charset="0"/>
              </a:endParaRPr>
            </a:p>
          </p:txBody>
        </p:sp>
        <p:sp>
          <p:nvSpPr>
            <p:cNvPr id="3" name="Rectangle 2"/>
            <p:cNvSpPr/>
            <p:nvPr/>
          </p:nvSpPr>
          <p:spPr>
            <a:xfrm>
              <a:off x="208041" y="256873"/>
              <a:ext cx="4980915" cy="507831"/>
            </a:xfrm>
            <a:prstGeom prst="rect">
              <a:avLst/>
            </a:prstGeom>
          </p:spPr>
          <p:txBody>
            <a:bodyPr wrap="none">
              <a:spAutoFit/>
            </a:bodyPr>
            <a:lstStyle/>
            <a:p>
              <a:r>
                <a:rPr lang="en-US" sz="2700" b="1" dirty="0" smtClean="0">
                  <a:latin typeface="Times New Roman" pitchFamily="18" charset="0"/>
                  <a:cs typeface="Times New Roman" pitchFamily="18" charset="0"/>
                </a:rPr>
                <a:t>USER/CUSTOMER DETAILS</a:t>
              </a:r>
              <a:r>
                <a:rPr lang="en-US" sz="2700" b="1" dirty="0" smtClean="0">
                  <a:latin typeface="Times New Roman" pitchFamily="18" charset="0"/>
                  <a:cs typeface="Times New Roman" pitchFamily="18" charset="0"/>
                </a:rPr>
                <a:t>: </a:t>
              </a:r>
              <a:endParaRPr lang="en-US" sz="2700" b="1" dirty="0">
                <a:latin typeface="Times New Roman" pitchFamily="18" charset="0"/>
                <a:cs typeface="Times New Roman" pitchFamily="18" charset="0"/>
              </a:endParaRPr>
            </a:p>
          </p:txBody>
        </p:sp>
        <p:sp>
          <p:nvSpPr>
            <p:cNvPr id="4" name="Rectangle 3"/>
            <p:cNvSpPr/>
            <p:nvPr/>
          </p:nvSpPr>
          <p:spPr>
            <a:xfrm>
              <a:off x="251520" y="2783250"/>
              <a:ext cx="11459516" cy="954107"/>
            </a:xfrm>
            <a:prstGeom prst="rect">
              <a:avLst/>
            </a:prstGeom>
          </p:spPr>
          <p:txBody>
            <a:bodyPr wrap="square">
              <a:spAutoFit/>
            </a:bodyPr>
            <a:lstStyle/>
            <a:p>
              <a:r>
                <a:rPr lang="en-US" sz="2700" dirty="0" smtClean="0">
                  <a:latin typeface="Times New Roman" pitchFamily="18" charset="0"/>
                  <a:cs typeface="Times New Roman" pitchFamily="18" charset="0"/>
                </a:rPr>
                <a:t>After </a:t>
              </a:r>
              <a:r>
                <a:rPr lang="en-US" sz="2700" dirty="0">
                  <a:latin typeface="Times New Roman" pitchFamily="18" charset="0"/>
                  <a:cs typeface="Times New Roman" pitchFamily="18" charset="0"/>
                </a:rPr>
                <a:t>the payment successful the user can able to generate the QR ticket and user can able to print the ticket page by this module.</a:t>
              </a:r>
              <a:endParaRPr lang="en-IN" sz="2700" dirty="0">
                <a:latin typeface="Times New Roman" pitchFamily="18" charset="0"/>
                <a:cs typeface="Times New Roman" pitchFamily="18" charset="0"/>
              </a:endParaRPr>
            </a:p>
          </p:txBody>
        </p:sp>
        <p:sp>
          <p:nvSpPr>
            <p:cNvPr id="5" name="Rectangle 4"/>
            <p:cNvSpPr/>
            <p:nvPr/>
          </p:nvSpPr>
          <p:spPr>
            <a:xfrm>
              <a:off x="155419" y="2204864"/>
              <a:ext cx="4310795" cy="507831"/>
            </a:xfrm>
            <a:prstGeom prst="rect">
              <a:avLst/>
            </a:prstGeom>
          </p:spPr>
          <p:txBody>
            <a:bodyPr wrap="none">
              <a:spAutoFit/>
            </a:bodyPr>
            <a:lstStyle/>
            <a:p>
              <a:r>
                <a:rPr lang="en-US" sz="2700" b="1" dirty="0" smtClean="0">
                  <a:latin typeface="Times New Roman" pitchFamily="18" charset="0"/>
                  <a:cs typeface="Times New Roman" pitchFamily="18" charset="0"/>
                </a:rPr>
                <a:t>GENERATE QR </a:t>
              </a:r>
              <a:r>
                <a:rPr lang="en-US" sz="2700" b="1" dirty="0" smtClean="0">
                  <a:latin typeface="Times New Roman" pitchFamily="18" charset="0"/>
                  <a:cs typeface="Times New Roman" pitchFamily="18" charset="0"/>
                </a:rPr>
                <a:t>TICKET</a:t>
              </a:r>
              <a:r>
                <a:rPr lang="en-US" sz="2700" b="1" dirty="0" smtClean="0">
                  <a:latin typeface="Times New Roman" pitchFamily="18" charset="0"/>
                  <a:cs typeface="Times New Roman" pitchFamily="18" charset="0"/>
                </a:rPr>
                <a:t>: </a:t>
              </a:r>
              <a:endParaRPr lang="en-US" sz="2700" b="1" dirty="0">
                <a:latin typeface="Times New Roman" pitchFamily="18" charset="0"/>
                <a:cs typeface="Times New Roman"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209" y="169476"/>
            <a:ext cx="3340915" cy="523220"/>
          </a:xfrm>
          <a:prstGeom prst="rect">
            <a:avLst/>
          </a:prstGeom>
        </p:spPr>
        <p:txBody>
          <a:bodyPr wrap="none">
            <a:spAutoFit/>
          </a:bodyPr>
          <a:lstStyle/>
          <a:p>
            <a:r>
              <a:rPr lang="en-US" sz="2800" b="1" dirty="0" smtClean="0">
                <a:latin typeface="Times New Roman" pitchFamily="18" charset="0"/>
                <a:cs typeface="Times New Roman" pitchFamily="18" charset="0"/>
              </a:rPr>
              <a:t>OUTPUT SCREEN:</a:t>
            </a:r>
            <a:endParaRPr lang="en-US" sz="2800" b="1" dirty="0">
              <a:latin typeface="Times New Roman" pitchFamily="18" charset="0"/>
              <a:cs typeface="Times New Roman" pitchFamily="18" charset="0"/>
            </a:endParaRPr>
          </a:p>
        </p:txBody>
      </p:sp>
      <p:sp>
        <p:nvSpPr>
          <p:cNvPr id="4" name="Rectangle 3"/>
          <p:cNvSpPr/>
          <p:nvPr/>
        </p:nvSpPr>
        <p:spPr>
          <a:xfrm>
            <a:off x="765820" y="620688"/>
            <a:ext cx="2738250" cy="477054"/>
          </a:xfrm>
          <a:prstGeom prst="rect">
            <a:avLst/>
          </a:prstGeom>
        </p:spPr>
        <p:txBody>
          <a:bodyPr wrap="none">
            <a:spAutoFit/>
          </a:bodyPr>
          <a:lstStyle/>
          <a:p>
            <a:r>
              <a:rPr lang="en-US" sz="2500" b="1" dirty="0" smtClean="0">
                <a:latin typeface="Times New Roman" pitchFamily="18" charset="0"/>
                <a:cs typeface="Times New Roman" pitchFamily="18" charset="0"/>
              </a:rPr>
              <a:t>LOGIN SCREEN</a:t>
            </a:r>
            <a:r>
              <a:rPr lang="en-US" sz="2500" b="1" dirty="0" smtClean="0">
                <a:latin typeface="Times New Roman" pitchFamily="18" charset="0"/>
                <a:cs typeface="Times New Roman" pitchFamily="18" charset="0"/>
              </a:rPr>
              <a:t>:</a:t>
            </a:r>
            <a:endParaRPr lang="en-US" sz="2500" b="1" dirty="0">
              <a:latin typeface="Times New Roman" pitchFamily="18" charset="0"/>
              <a:cs typeface="Times New Roman"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09836" y="1097742"/>
            <a:ext cx="10441160" cy="5146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628" y="215642"/>
            <a:ext cx="2685351" cy="477054"/>
          </a:xfrm>
          <a:prstGeom prst="rect">
            <a:avLst/>
          </a:prstGeom>
        </p:spPr>
        <p:txBody>
          <a:bodyPr wrap="none">
            <a:spAutoFit/>
          </a:bodyPr>
          <a:lstStyle/>
          <a:p>
            <a:r>
              <a:rPr lang="en-US" sz="2500" b="1" dirty="0" smtClean="0">
                <a:latin typeface="Times New Roman" pitchFamily="18" charset="0"/>
                <a:cs typeface="Times New Roman" pitchFamily="18" charset="0"/>
              </a:rPr>
              <a:t>HOME SCREEN</a:t>
            </a:r>
            <a:r>
              <a:rPr lang="en-US" sz="2500" b="1" dirty="0" smtClean="0">
                <a:latin typeface="Times New Roman" pitchFamily="18" charset="0"/>
                <a:cs typeface="Times New Roman" pitchFamily="18" charset="0"/>
              </a:rPr>
              <a:t>:</a:t>
            </a:r>
            <a:endParaRPr lang="en-US" sz="2500" b="1"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3772" y="692696"/>
            <a:ext cx="11521279"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43" y="215642"/>
            <a:ext cx="3318537" cy="477054"/>
          </a:xfrm>
          <a:prstGeom prst="rect">
            <a:avLst/>
          </a:prstGeom>
        </p:spPr>
        <p:txBody>
          <a:bodyPr wrap="none">
            <a:spAutoFit/>
          </a:bodyPr>
          <a:lstStyle/>
          <a:p>
            <a:r>
              <a:rPr lang="en-US" sz="2500" b="1" dirty="0" smtClean="0">
                <a:latin typeface="Times New Roman" pitchFamily="18" charset="0"/>
                <a:cs typeface="Times New Roman" pitchFamily="18" charset="0"/>
              </a:rPr>
              <a:t>BOOKING SCREEN: </a:t>
            </a:r>
            <a:endParaRPr lang="en-US" sz="2500" b="1"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3772" y="692697"/>
            <a:ext cx="11590101"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423" y="215642"/>
            <a:ext cx="3975704" cy="477054"/>
          </a:xfrm>
          <a:prstGeom prst="rect">
            <a:avLst/>
          </a:prstGeom>
        </p:spPr>
        <p:txBody>
          <a:bodyPr wrap="none">
            <a:spAutoFit/>
          </a:bodyPr>
          <a:lstStyle/>
          <a:p>
            <a:r>
              <a:rPr lang="en-US" sz="2500" b="1" dirty="0" smtClean="0">
                <a:latin typeface="Times New Roman" pitchFamily="18" charset="0"/>
                <a:cs typeface="Times New Roman" pitchFamily="18" charset="0"/>
              </a:rPr>
              <a:t>BOOK ACTION SCREEN</a:t>
            </a:r>
            <a:r>
              <a:rPr lang="en-US" sz="2500" b="1" dirty="0" smtClean="0">
                <a:latin typeface="Times New Roman" pitchFamily="18" charset="0"/>
                <a:cs typeface="Times New Roman" pitchFamily="18" charset="0"/>
              </a:rPr>
              <a:t>:</a:t>
            </a:r>
            <a:endParaRPr lang="en-US" sz="2500" b="1"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3772" y="692696"/>
            <a:ext cx="11521280" cy="5616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264" y="215642"/>
            <a:ext cx="4896533" cy="477054"/>
          </a:xfrm>
          <a:prstGeom prst="rect">
            <a:avLst/>
          </a:prstGeom>
        </p:spPr>
        <p:txBody>
          <a:bodyPr wrap="none">
            <a:spAutoFit/>
          </a:bodyPr>
          <a:lstStyle/>
          <a:p>
            <a:r>
              <a:rPr lang="en-US" sz="2500" b="1" dirty="0" smtClean="0">
                <a:latin typeface="Times New Roman" pitchFamily="18" charset="0"/>
                <a:cs typeface="Times New Roman" pitchFamily="18" charset="0"/>
              </a:rPr>
              <a:t>PAYMENT GATEWAY SCREEN</a:t>
            </a:r>
            <a:r>
              <a:rPr lang="en-US" sz="2500" b="1" dirty="0" smtClean="0">
                <a:latin typeface="Times New Roman" pitchFamily="18" charset="0"/>
                <a:cs typeface="Times New Roman" pitchFamily="18" charset="0"/>
              </a:rPr>
              <a:t>:</a:t>
            </a:r>
            <a:endParaRPr lang="en-US" sz="2500" b="1"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3772" y="692696"/>
            <a:ext cx="11521279"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3772" y="332656"/>
            <a:ext cx="11594922" cy="5929336"/>
            <a:chOff x="188123" y="241484"/>
            <a:chExt cx="11594922" cy="5929336"/>
          </a:xfrm>
        </p:grpSpPr>
        <p:sp>
          <p:nvSpPr>
            <p:cNvPr id="2" name="Rectangle 1"/>
            <p:cNvSpPr/>
            <p:nvPr/>
          </p:nvSpPr>
          <p:spPr>
            <a:xfrm>
              <a:off x="188123" y="241484"/>
              <a:ext cx="2233881" cy="523220"/>
            </a:xfrm>
            <a:prstGeom prst="rect">
              <a:avLst/>
            </a:prstGeom>
          </p:spPr>
          <p:txBody>
            <a:bodyPr wrap="none">
              <a:spAutoFit/>
            </a:bodyPr>
            <a:lstStyle/>
            <a:p>
              <a:r>
                <a:rPr lang="en-US" sz="2800" b="1" dirty="0" smtClean="0">
                  <a:latin typeface="Times New Roman" pitchFamily="18" charset="0"/>
                  <a:cs typeface="Times New Roman" pitchFamily="18" charset="0"/>
                </a:rPr>
                <a:t>ABSTRACT:</a:t>
              </a:r>
              <a:endParaRPr lang="en-US" sz="2800" b="1" dirty="0">
                <a:latin typeface="Times New Roman" pitchFamily="18" charset="0"/>
                <a:cs typeface="Times New Roman" pitchFamily="18" charset="0"/>
              </a:endParaRPr>
            </a:p>
          </p:txBody>
        </p:sp>
        <p:sp>
          <p:nvSpPr>
            <p:cNvPr id="3" name="Rectangle 2"/>
            <p:cNvSpPr/>
            <p:nvPr/>
          </p:nvSpPr>
          <p:spPr>
            <a:xfrm>
              <a:off x="189756" y="830897"/>
              <a:ext cx="11593289" cy="5339923"/>
            </a:xfrm>
            <a:prstGeom prst="rect">
              <a:avLst/>
            </a:prstGeom>
          </p:spPr>
          <p:txBody>
            <a:bodyPr wrap="square">
              <a:spAutoFit/>
            </a:bodyPr>
            <a:lstStyle/>
            <a:p>
              <a:pPr algn="just">
                <a:buFont typeface="Wingdings" pitchFamily="2" charset="2"/>
                <a:buChar char="v"/>
              </a:pPr>
              <a:r>
                <a:rPr lang="en-US" sz="25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Online Local Train Ticket Booking using PHP </a:t>
              </a:r>
              <a:r>
                <a:rPr lang="en-IN" sz="2400" dirty="0">
                  <a:latin typeface="Times New Roman" pitchFamily="18" charset="0"/>
                  <a:cs typeface="Times New Roman" pitchFamily="18" charset="0"/>
                </a:rPr>
                <a:t>scripting language</a:t>
              </a:r>
              <a:r>
                <a:rPr lang="en-US" sz="2400" dirty="0">
                  <a:latin typeface="Times New Roman" pitchFamily="18" charset="0"/>
                  <a:cs typeface="Times New Roman" pitchFamily="18" charset="0"/>
                </a:rPr>
                <a:t>. Online Local Train Ticket Booking is very useful nowadays. If the passenger was late to the railway station he/she cannot able to buy ticket(s) when train arrives at platform so he/she after entering into the train he/she can book ticket(s) using Online Local Train Ticket Booking </a:t>
              </a:r>
              <a:r>
                <a:rPr lang="en-US" sz="2400" dirty="0" smtClean="0">
                  <a:latin typeface="Times New Roman" pitchFamily="18" charset="0"/>
                  <a:cs typeface="Times New Roman" pitchFamily="18" charset="0"/>
                </a:rPr>
                <a:t>website</a:t>
              </a:r>
              <a:r>
                <a:rPr lang="en-US" sz="2500" dirty="0" smtClean="0">
                  <a:latin typeface="Times New Roman" pitchFamily="18" charset="0"/>
                  <a:cs typeface="Times New Roman" pitchFamily="18" charset="0"/>
                </a:rPr>
                <a:t>.</a:t>
              </a:r>
            </a:p>
            <a:p>
              <a:pPr algn="just"/>
              <a:endParaRPr lang="en-US" sz="2500" dirty="0" smtClean="0">
                <a:latin typeface="Times New Roman" pitchFamily="18" charset="0"/>
                <a:cs typeface="Times New Roman" pitchFamily="18" charset="0"/>
              </a:endParaRPr>
            </a:p>
            <a:p>
              <a:pPr algn="just">
                <a:buFont typeface="Wingdings" pitchFamily="2" charset="2"/>
                <a:buChar char="v"/>
              </a:pPr>
              <a:r>
                <a:rPr lang="en-US" sz="25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If a passenger wants to book a ticket(s), firstly, he/she has to log in to the Online Local Train Ticket Booking website with valid user id and password or you can sign up a new account. Then, the passenger has to select origin station details &amp; destination station details ,first class or second class , one-side or return ticket and how many ticket required</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buFont typeface="Wingdings" pitchFamily="2" charset="2"/>
                <a:buChar char="v"/>
              </a:pPr>
              <a:r>
                <a:rPr lang="en-US" sz="2400" dirty="0" smtClean="0">
                  <a:latin typeface="Times New Roman" pitchFamily="18" charset="0"/>
                  <a:cs typeface="Times New Roman" pitchFamily="18" charset="0"/>
                </a:rPr>
                <a:t>Click </a:t>
              </a:r>
              <a:r>
                <a:rPr lang="en-US" sz="2400" dirty="0">
                  <a:latin typeface="Times New Roman" pitchFamily="18" charset="0"/>
                  <a:cs typeface="Times New Roman" pitchFamily="18" charset="0"/>
                </a:rPr>
                <a:t>the pay button to book the ticket using payment gateways. After successful payment of the ticket fare the System will generate the ticket. Passenger click the print button to print the ticket or you can take screenshot. The maintenance controlled by the Admin.</a:t>
              </a:r>
              <a:endParaRPr lang="en-GB" sz="2400" dirty="0">
                <a:latin typeface="Times New Roman" pitchFamily="18" charset="0"/>
                <a:cs typeface="Times New Roman" pitchFamily="18" charset="0"/>
              </a:endParaRPr>
            </a:p>
            <a:p>
              <a:pPr algn="just"/>
              <a:endParaRPr lang="en-US" sz="2500" dirty="0">
                <a:latin typeface="Times New Roman" pitchFamily="18" charset="0"/>
                <a:cs typeface="Times New Roman"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799" y="215642"/>
            <a:ext cx="5315814" cy="477054"/>
          </a:xfrm>
          <a:prstGeom prst="rect">
            <a:avLst/>
          </a:prstGeom>
        </p:spPr>
        <p:txBody>
          <a:bodyPr wrap="none">
            <a:spAutoFit/>
          </a:bodyPr>
          <a:lstStyle/>
          <a:p>
            <a:r>
              <a:rPr lang="en-US" sz="2500" b="1" dirty="0" smtClean="0">
                <a:latin typeface="Times New Roman" pitchFamily="18" charset="0"/>
                <a:cs typeface="Times New Roman" pitchFamily="18" charset="0"/>
              </a:rPr>
              <a:t>GENERATE QR TICKET SCREEN:</a:t>
            </a:r>
            <a:endParaRPr lang="en-US" sz="2500" b="1"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3772" y="692696"/>
            <a:ext cx="11521279"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341" y="215642"/>
            <a:ext cx="4715330" cy="523220"/>
          </a:xfrm>
          <a:prstGeom prst="rect">
            <a:avLst/>
          </a:prstGeom>
        </p:spPr>
        <p:txBody>
          <a:bodyPr wrap="none">
            <a:spAutoFit/>
          </a:bodyPr>
          <a:lstStyle/>
          <a:p>
            <a:r>
              <a:rPr lang="en-US" sz="2800" b="1" dirty="0" smtClean="0">
                <a:latin typeface="Times New Roman" pitchFamily="18" charset="0"/>
                <a:cs typeface="Times New Roman" pitchFamily="18" charset="0"/>
              </a:rPr>
              <a:t>FUTURE ENHANCEMENT:</a:t>
            </a:r>
            <a:endParaRPr lang="en-US" sz="2800" b="1" dirty="0">
              <a:latin typeface="Times New Roman" pitchFamily="18" charset="0"/>
              <a:cs typeface="Times New Roman" pitchFamily="18" charset="0"/>
            </a:endParaRPr>
          </a:p>
        </p:txBody>
      </p:sp>
      <p:sp>
        <p:nvSpPr>
          <p:cNvPr id="4" name="TextBox 3"/>
          <p:cNvSpPr txBox="1"/>
          <p:nvPr/>
        </p:nvSpPr>
        <p:spPr>
          <a:xfrm>
            <a:off x="333772" y="980728"/>
            <a:ext cx="11021679" cy="4593565"/>
          </a:xfrm>
          <a:prstGeom prst="rect">
            <a:avLst/>
          </a:prstGeom>
          <a:noFill/>
        </p:spPr>
        <p:txBody>
          <a:bodyPr wrap="square" rtlCol="0">
            <a:spAutoFit/>
          </a:bodyPr>
          <a:lstStyle/>
          <a:p>
            <a:pPr algn="just">
              <a:lnSpc>
                <a:spcPct val="90000"/>
              </a:lnSpc>
            </a:pPr>
            <a:r>
              <a:rPr lang="en-US" sz="2500" dirty="0" smtClean="0">
                <a:latin typeface="Times New Roman" pitchFamily="18" charset="0"/>
                <a:cs typeface="Times New Roman" pitchFamily="18" charset="0"/>
              </a:rPr>
              <a:t>        Future enhancement is very important for each project because it includes latest features in the system. It reduces software bugs and problems. It creates strong relationship with customers according their feedback or choices. I will integrate some dynamic features in my </a:t>
            </a:r>
            <a:r>
              <a:rPr lang="en-US" sz="2500" dirty="0" smtClean="0">
                <a:latin typeface="Times New Roman" pitchFamily="18" charset="0"/>
                <a:cs typeface="Times New Roman" pitchFamily="18" charset="0"/>
              </a:rPr>
              <a:t>Online Local Train Ticket Booking </a:t>
            </a:r>
            <a:r>
              <a:rPr lang="en-US" sz="2500" dirty="0" smtClean="0">
                <a:latin typeface="Times New Roman" pitchFamily="18" charset="0"/>
                <a:cs typeface="Times New Roman" pitchFamily="18" charset="0"/>
              </a:rPr>
              <a:t>System </a:t>
            </a:r>
            <a:r>
              <a:rPr lang="en-US" sz="2500" dirty="0" smtClean="0">
                <a:latin typeface="Times New Roman" pitchFamily="18" charset="0"/>
                <a:cs typeface="Times New Roman" pitchFamily="18" charset="0"/>
              </a:rPr>
              <a:t>which features may integrate these are explaining briefly, </a:t>
            </a:r>
          </a:p>
          <a:p>
            <a:pPr algn="just">
              <a:lnSpc>
                <a:spcPct val="90000"/>
              </a:lnSpc>
            </a:pPr>
            <a:endParaRPr lang="en-US" sz="2500" dirty="0" smtClean="0">
              <a:latin typeface="Times New Roman" pitchFamily="18" charset="0"/>
              <a:cs typeface="Times New Roman" pitchFamily="18" charset="0"/>
            </a:endParaRPr>
          </a:p>
          <a:p>
            <a:pPr algn="just">
              <a:lnSpc>
                <a:spcPct val="90000"/>
              </a:lnSpc>
              <a:buFont typeface="Arial" pitchFamily="34" charset="0"/>
              <a:buChar char="•"/>
            </a:pPr>
            <a:r>
              <a:rPr lang="en-US" sz="2500" dirty="0" smtClean="0">
                <a:latin typeface="Times New Roman" pitchFamily="18" charset="0"/>
                <a:cs typeface="Times New Roman" pitchFamily="18" charset="0"/>
              </a:rPr>
              <a:t> Latest design structure with seamless flow</a:t>
            </a:r>
          </a:p>
          <a:p>
            <a:pPr algn="just">
              <a:lnSpc>
                <a:spcPct val="90000"/>
              </a:lnSpc>
              <a:buFont typeface="Arial" pitchFamily="34" charset="0"/>
              <a:buChar char="•"/>
            </a:pPr>
            <a:r>
              <a:rPr lang="en-US" sz="2500" dirty="0" smtClean="0">
                <a:latin typeface="Times New Roman" pitchFamily="18" charset="0"/>
                <a:cs typeface="Times New Roman" pitchFamily="18" charset="0"/>
              </a:rPr>
              <a:t> E-mail and Mobile confirmation system</a:t>
            </a:r>
          </a:p>
          <a:p>
            <a:pPr algn="just">
              <a:lnSpc>
                <a:spcPct val="90000"/>
              </a:lnSpc>
              <a:buFont typeface="Arial" pitchFamily="34" charset="0"/>
              <a:buChar char="•"/>
            </a:pPr>
            <a:endParaRPr lang="en-US" sz="2500" dirty="0" smtClean="0">
              <a:latin typeface="Times New Roman" pitchFamily="18" charset="0"/>
              <a:cs typeface="Times New Roman" pitchFamily="18" charset="0"/>
            </a:endParaRPr>
          </a:p>
          <a:p>
            <a:pPr algn="just">
              <a:lnSpc>
                <a:spcPct val="90000"/>
              </a:lnSpc>
            </a:pPr>
            <a:endParaRPr lang="en-US" sz="2500" dirty="0" smtClean="0">
              <a:latin typeface="Times New Roman" pitchFamily="18" charset="0"/>
              <a:cs typeface="Times New Roman" pitchFamily="18" charset="0"/>
            </a:endParaRPr>
          </a:p>
          <a:p>
            <a:pPr algn="just">
              <a:lnSpc>
                <a:spcPct val="90000"/>
              </a:lnSpc>
            </a:pPr>
            <a:endParaRPr lang="en-US" sz="2500" dirty="0" smtClean="0">
              <a:latin typeface="Times New Roman" pitchFamily="18" charset="0"/>
              <a:cs typeface="Times New Roman" pitchFamily="18" charset="0"/>
            </a:endParaRPr>
          </a:p>
          <a:p>
            <a:pPr algn="just">
              <a:lnSpc>
                <a:spcPct val="90000"/>
              </a:lnSpc>
            </a:pPr>
            <a:endParaRPr lang="en-US" sz="2500" dirty="0" smtClean="0">
              <a:latin typeface="Times New Roman" pitchFamily="18" charset="0"/>
              <a:cs typeface="Times New Roman" pitchFamily="18" charset="0"/>
            </a:endParaRPr>
          </a:p>
          <a:p>
            <a:pPr algn="just">
              <a:lnSpc>
                <a:spcPct val="90000"/>
              </a:lnSpc>
            </a:pPr>
            <a:endParaRPr lang="en-US" sz="25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18148" y="2708920"/>
            <a:ext cx="4606839" cy="1107996"/>
          </a:xfrm>
          <a:prstGeom prst="rect">
            <a:avLst/>
          </a:prstGeom>
          <a:noFill/>
        </p:spPr>
        <p:txBody>
          <a:bodyPr wrap="none" rtlCol="0">
            <a:spAutoFit/>
          </a:bodyPr>
          <a:lstStyle/>
          <a:p>
            <a:r>
              <a:rPr lang="en-US" sz="6600" dirty="0" smtClean="0"/>
              <a:t>THANK YOU</a:t>
            </a:r>
            <a:endParaRPr lang="en-US" sz="6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850" y="241484"/>
            <a:ext cx="3626314" cy="523220"/>
          </a:xfrm>
          <a:prstGeom prst="rect">
            <a:avLst/>
          </a:prstGeom>
        </p:spPr>
        <p:txBody>
          <a:bodyPr wrap="none">
            <a:spAutoFit/>
          </a:bodyPr>
          <a:lstStyle/>
          <a:p>
            <a:r>
              <a:rPr lang="en-US" sz="2800" b="1" dirty="0" smtClean="0">
                <a:latin typeface="Times New Roman" pitchFamily="18" charset="0"/>
                <a:cs typeface="Times New Roman" pitchFamily="18" charset="0"/>
              </a:rPr>
              <a:t>EXISTING SYSTEM:</a:t>
            </a:r>
            <a:endParaRPr lang="en-US" sz="2800" b="1" dirty="0">
              <a:latin typeface="Times New Roman" pitchFamily="18" charset="0"/>
              <a:cs typeface="Times New Roman" pitchFamily="18" charset="0"/>
            </a:endParaRPr>
          </a:p>
        </p:txBody>
      </p:sp>
      <p:sp>
        <p:nvSpPr>
          <p:cNvPr id="3" name="Rectangle 2"/>
          <p:cNvSpPr/>
          <p:nvPr/>
        </p:nvSpPr>
        <p:spPr>
          <a:xfrm>
            <a:off x="189756" y="800120"/>
            <a:ext cx="11593288" cy="5509200"/>
          </a:xfrm>
          <a:prstGeom prst="rect">
            <a:avLst/>
          </a:prstGeom>
        </p:spPr>
        <p:txBody>
          <a:bodyPr wrap="square">
            <a:spAutoFit/>
          </a:bodyPr>
          <a:lstStyle/>
          <a:p>
            <a:pPr marL="342900" indent="-342900">
              <a:buFont typeface="Wingdings" pitchFamily="2" charset="2"/>
              <a:buChar char="v"/>
            </a:pPr>
            <a:r>
              <a:rPr lang="en-US" sz="2500" dirty="0" smtClean="0">
                <a:latin typeface="Times New Roman" pitchFamily="18" charset="0"/>
                <a:cs typeface="Times New Roman" pitchFamily="18" charset="0"/>
              </a:rPr>
              <a:t> </a:t>
            </a:r>
            <a:r>
              <a:rPr lang="en-US" sz="2500" dirty="0">
                <a:latin typeface="Times New Roman" pitchFamily="18" charset="0"/>
                <a:cs typeface="Times New Roman" pitchFamily="18" charset="0"/>
              </a:rPr>
              <a:t>UTS (Unreserved Ticketing System) is an Indian Railways initiative that allows passengers to book unreserved train tickets using a mobile app. Here are some details about the existing UTS app:</a:t>
            </a:r>
            <a:endParaRPr lang="en-IN" sz="2500" dirty="0">
              <a:latin typeface="Times New Roman" pitchFamily="18" charset="0"/>
              <a:cs typeface="Times New Roman" pitchFamily="18" charset="0"/>
            </a:endParaRPr>
          </a:p>
          <a:p>
            <a:pPr marL="342900" indent="-342900">
              <a:buFont typeface="Wingdings" pitchFamily="2" charset="2"/>
              <a:buChar char="v"/>
            </a:pPr>
            <a:r>
              <a:rPr lang="en-US" sz="2500" dirty="0">
                <a:latin typeface="Times New Roman" pitchFamily="18" charset="0"/>
                <a:cs typeface="Times New Roman" pitchFamily="18" charset="0"/>
              </a:rPr>
              <a:t>Features: The UTS app provides several features, including booking and cancellation of unreserved train tickets, viewing booking history, and checking train schedules</a:t>
            </a:r>
            <a:r>
              <a:rPr lang="en-US" sz="2500" dirty="0" smtClean="0">
                <a:latin typeface="Times New Roman" pitchFamily="18" charset="0"/>
                <a:cs typeface="Times New Roman" pitchFamily="18" charset="0"/>
              </a:rPr>
              <a:t>.</a:t>
            </a:r>
          </a:p>
          <a:p>
            <a:pPr marL="342900" lvl="0" indent="-342900">
              <a:buFont typeface="Wingdings" pitchFamily="2" charset="2"/>
              <a:buChar char="v"/>
            </a:pPr>
            <a:r>
              <a:rPr lang="en-US" sz="2500" dirty="0">
                <a:latin typeface="Times New Roman" pitchFamily="18" charset="0"/>
                <a:cs typeface="Times New Roman" pitchFamily="18" charset="0"/>
              </a:rPr>
              <a:t>Ticket validity: Tickets booked through the UTS app are valid for the same day and can only be used for unreserved train travel.</a:t>
            </a:r>
            <a:endParaRPr lang="en-IN" sz="2500" dirty="0">
              <a:latin typeface="Times New Roman" pitchFamily="18" charset="0"/>
              <a:cs typeface="Times New Roman" pitchFamily="18" charset="0"/>
            </a:endParaRPr>
          </a:p>
          <a:p>
            <a:pPr algn="just"/>
            <a:r>
              <a:rPr lang="en-US" sz="2700" b="1" dirty="0" smtClean="0">
                <a:latin typeface="Times New Roman" pitchFamily="18" charset="0"/>
                <a:cs typeface="Times New Roman" pitchFamily="18" charset="0"/>
              </a:rPr>
              <a:t>Drawbacks </a:t>
            </a:r>
            <a:r>
              <a:rPr lang="en-US" sz="2700" b="1" dirty="0" smtClean="0">
                <a:latin typeface="Times New Roman" pitchFamily="18" charset="0"/>
                <a:cs typeface="Times New Roman" pitchFamily="18" charset="0"/>
              </a:rPr>
              <a:t>of the Existing System:</a:t>
            </a:r>
            <a:r>
              <a:rPr lang="en-US" sz="2700" dirty="0" smtClean="0">
                <a:latin typeface="Times New Roman" pitchFamily="18" charset="0"/>
                <a:cs typeface="Times New Roman" pitchFamily="18" charset="0"/>
              </a:rPr>
              <a:t> </a:t>
            </a:r>
          </a:p>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500" dirty="0">
                <a:latin typeface="Times New Roman" pitchFamily="18" charset="0"/>
                <a:cs typeface="Times New Roman" pitchFamily="18" charset="0"/>
              </a:rPr>
              <a:t>Ticket booking restrictions: The UTS app only allows passengers to book tickets for the same day, which means that passengers cannot book tickets in advance.</a:t>
            </a:r>
            <a:endParaRPr lang="en-IN" sz="2500" dirty="0">
              <a:latin typeface="Times New Roman" pitchFamily="18" charset="0"/>
              <a:cs typeface="Times New Roman" pitchFamily="18" charset="0"/>
            </a:endParaRPr>
          </a:p>
          <a:p>
            <a:pPr marL="342900" lvl="0" indent="-342900">
              <a:buFont typeface="Wingdings" pitchFamily="2" charset="2"/>
              <a:buChar char="v"/>
            </a:pPr>
            <a:r>
              <a:rPr lang="en-US" sz="2500" dirty="0">
                <a:latin typeface="Times New Roman" pitchFamily="18" charset="0"/>
                <a:cs typeface="Times New Roman" pitchFamily="18" charset="0"/>
              </a:rPr>
              <a:t>QR code issues: In some cases, passengers may encounter issues with QR code-based ticketing, such as difficulty in generating or scanning the QR code.</a:t>
            </a:r>
            <a:endParaRPr lang="en-IN" sz="2500" dirty="0">
              <a:latin typeface="Times New Roman" pitchFamily="18" charset="0"/>
              <a:cs typeface="Times New Roman" pitchFamily="18" charset="0"/>
            </a:endParaRPr>
          </a:p>
          <a:p>
            <a:pPr marL="342900" lvl="0" indent="-342900">
              <a:buFont typeface="Wingdings" pitchFamily="2" charset="2"/>
              <a:buChar char="v"/>
            </a:pPr>
            <a:r>
              <a:rPr lang="en-US" sz="2500" dirty="0">
                <a:latin typeface="Times New Roman" pitchFamily="18" charset="0"/>
                <a:cs typeface="Times New Roman" pitchFamily="18" charset="0"/>
              </a:rPr>
              <a:t>GPS accuracy issues: The UTS app allows passengers to book ticket at a certain range and you cannot able to book ticket at railway stations.</a:t>
            </a:r>
            <a:endParaRPr lang="en-IN" sz="25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491" y="241484"/>
            <a:ext cx="3826689" cy="523220"/>
          </a:xfrm>
          <a:prstGeom prst="rect">
            <a:avLst/>
          </a:prstGeom>
        </p:spPr>
        <p:txBody>
          <a:bodyPr wrap="none">
            <a:spAutoFit/>
          </a:bodyPr>
          <a:lstStyle/>
          <a:p>
            <a:r>
              <a:rPr lang="en-US" sz="2800" b="1" dirty="0" smtClean="0">
                <a:latin typeface="Times New Roman" pitchFamily="18" charset="0"/>
                <a:cs typeface="Times New Roman" pitchFamily="18" charset="0"/>
              </a:rPr>
              <a:t>PROPOSED SYSTEM:</a:t>
            </a:r>
            <a:endParaRPr lang="en-US" sz="2800" dirty="0">
              <a:latin typeface="Times New Roman" pitchFamily="18" charset="0"/>
              <a:cs typeface="Times New Roman" pitchFamily="18" charset="0"/>
            </a:endParaRPr>
          </a:p>
        </p:txBody>
      </p:sp>
      <p:sp>
        <p:nvSpPr>
          <p:cNvPr id="3" name="Rectangle 2"/>
          <p:cNvSpPr/>
          <p:nvPr/>
        </p:nvSpPr>
        <p:spPr>
          <a:xfrm>
            <a:off x="117748" y="830897"/>
            <a:ext cx="11521280" cy="5555367"/>
          </a:xfrm>
          <a:prstGeom prst="rect">
            <a:avLst/>
          </a:prstGeom>
        </p:spPr>
        <p:txBody>
          <a:bodyPr wrap="square">
            <a:spAutoFit/>
          </a:bodyPr>
          <a:lstStyle/>
          <a:p>
            <a:pPr algn="just">
              <a:buFont typeface="Wingdings" pitchFamily="2" charset="2"/>
              <a:buChar char="v"/>
            </a:pPr>
            <a:r>
              <a:rPr lang="en-US" sz="2800" b="1" dirty="0"/>
              <a:t> </a:t>
            </a:r>
            <a:r>
              <a:rPr lang="en-US" sz="2500" dirty="0">
                <a:latin typeface="Times New Roman" pitchFamily="18" charset="0"/>
                <a:cs typeface="Times New Roman" pitchFamily="18" charset="0"/>
              </a:rPr>
              <a:t>The proposed system is user can able to book the ticket at any time, anywhere and advance booking allowed. </a:t>
            </a:r>
            <a:endParaRPr lang="en-US" sz="2500" dirty="0" smtClean="0">
              <a:latin typeface="Times New Roman" pitchFamily="18" charset="0"/>
              <a:cs typeface="Times New Roman" pitchFamily="18" charset="0"/>
            </a:endParaRPr>
          </a:p>
          <a:p>
            <a:pPr algn="just">
              <a:buFont typeface="Wingdings" pitchFamily="2" charset="2"/>
              <a:buChar char="v"/>
            </a:pPr>
            <a:r>
              <a:rPr lang="en-US" sz="2500" dirty="0" smtClean="0">
                <a:latin typeface="Times New Roman" pitchFamily="18" charset="0"/>
                <a:cs typeface="Times New Roman" pitchFamily="18" charset="0"/>
              </a:rPr>
              <a:t>Converted </a:t>
            </a:r>
            <a:r>
              <a:rPr lang="en-US" sz="2500" dirty="0">
                <a:latin typeface="Times New Roman" pitchFamily="18" charset="0"/>
                <a:cs typeface="Times New Roman" pitchFamily="18" charset="0"/>
              </a:rPr>
              <a:t>the disadvantage feature  into advantage. Now the user can able to book the tickets with no restrictions, no QR code issues and no GPS accuracy issues</a:t>
            </a:r>
            <a:r>
              <a:rPr lang="en-US" sz="2500" dirty="0" smtClean="0">
                <a:latin typeface="Times New Roman" pitchFamily="18" charset="0"/>
                <a:cs typeface="Times New Roman" pitchFamily="18" charset="0"/>
              </a:rPr>
              <a:t>.</a:t>
            </a:r>
          </a:p>
          <a:p>
            <a:pPr algn="just"/>
            <a:endParaRPr lang="en-US" sz="2500" dirty="0" smtClean="0">
              <a:latin typeface="Times New Roman" pitchFamily="18" charset="0"/>
              <a:cs typeface="Times New Roman" pitchFamily="18" charset="0"/>
            </a:endParaRPr>
          </a:p>
          <a:p>
            <a:pPr algn="just"/>
            <a:r>
              <a:rPr lang="en-US" sz="2700" b="1" dirty="0" smtClean="0">
                <a:latin typeface="Times New Roman" pitchFamily="18" charset="0"/>
                <a:cs typeface="Times New Roman" pitchFamily="18" charset="0"/>
              </a:rPr>
              <a:t>Advantages of the Proposed System: </a:t>
            </a:r>
          </a:p>
          <a:p>
            <a:pPr marL="342900" lvl="0" indent="-342900">
              <a:buFont typeface="Wingdings" pitchFamily="2" charset="2"/>
              <a:buChar char="v"/>
            </a:pPr>
            <a:r>
              <a:rPr lang="en-US" sz="2500" dirty="0" smtClean="0">
                <a:latin typeface="Times New Roman" pitchFamily="18" charset="0"/>
                <a:cs typeface="Times New Roman" pitchFamily="18" charset="0"/>
              </a:rPr>
              <a:t> </a:t>
            </a:r>
            <a:r>
              <a:rPr lang="en-US" sz="2500" dirty="0">
                <a:latin typeface="Times New Roman" pitchFamily="18" charset="0"/>
                <a:cs typeface="Times New Roman" pitchFamily="18" charset="0"/>
              </a:rPr>
              <a:t>Convenience: Online local train ticket booking allows passengers to book tickets from the comfort of their homes or offices, without the need to physically visit a ticket counter or stand in long queues.</a:t>
            </a:r>
            <a:endParaRPr lang="en-IN" sz="2500" dirty="0">
              <a:latin typeface="Times New Roman" pitchFamily="18" charset="0"/>
              <a:cs typeface="Times New Roman" pitchFamily="18" charset="0"/>
            </a:endParaRPr>
          </a:p>
          <a:p>
            <a:pPr marL="342900" lvl="0" indent="-342900">
              <a:buFont typeface="Wingdings" pitchFamily="2" charset="2"/>
              <a:buChar char="v"/>
            </a:pPr>
            <a:r>
              <a:rPr lang="en-US" sz="2500" dirty="0">
                <a:latin typeface="Times New Roman" pitchFamily="18" charset="0"/>
                <a:cs typeface="Times New Roman" pitchFamily="18" charset="0"/>
              </a:rPr>
              <a:t>Time-saving: Booking tickets online saves time for passengers, as they can complete the booking process in a matter of minutes.</a:t>
            </a:r>
            <a:endParaRPr lang="en-IN" sz="2500" dirty="0">
              <a:latin typeface="Times New Roman" pitchFamily="18" charset="0"/>
              <a:cs typeface="Times New Roman" pitchFamily="18" charset="0"/>
            </a:endParaRPr>
          </a:p>
          <a:p>
            <a:pPr marL="342900" lvl="0" indent="-342900">
              <a:buFont typeface="Wingdings" pitchFamily="2" charset="2"/>
              <a:buChar char="v"/>
            </a:pPr>
            <a:r>
              <a:rPr lang="en-US" sz="2500" dirty="0">
                <a:latin typeface="Times New Roman" pitchFamily="18" charset="0"/>
                <a:cs typeface="Times New Roman" pitchFamily="18" charset="0"/>
              </a:rPr>
              <a:t>Availability: Online ticket booking systems are available 24/7, which means that passengers can book tickets at any time, even outside of the usual ticket counter working hours.</a:t>
            </a:r>
            <a:endParaRPr lang="en-IN" sz="2500" dirty="0">
              <a:latin typeface="Times New Roman" pitchFamily="18" charset="0"/>
              <a:cs typeface="Times New Roman" pitchFamily="18" charset="0"/>
            </a:endParaRPr>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0409" y="241484"/>
            <a:ext cx="10882555" cy="5880090"/>
            <a:chOff x="180409" y="241484"/>
            <a:chExt cx="10882555" cy="5880090"/>
          </a:xfrm>
        </p:grpSpPr>
        <p:sp>
          <p:nvSpPr>
            <p:cNvPr id="3" name="TextBox 2"/>
            <p:cNvSpPr txBox="1"/>
            <p:nvPr/>
          </p:nvSpPr>
          <p:spPr>
            <a:xfrm>
              <a:off x="180409" y="241484"/>
              <a:ext cx="5121915" cy="523220"/>
            </a:xfrm>
            <a:prstGeom prst="rect">
              <a:avLst/>
            </a:prstGeom>
            <a:noFill/>
          </p:spPr>
          <p:txBody>
            <a:bodyPr wrap="none" rtlCol="0">
              <a:spAutoFit/>
            </a:bodyPr>
            <a:lstStyle/>
            <a:p>
              <a:r>
                <a:rPr lang="en-US" sz="2800" b="1" dirty="0" smtClean="0">
                  <a:latin typeface="Times New Roman" pitchFamily="18" charset="0"/>
                  <a:cs typeface="Times New Roman" pitchFamily="18" charset="0"/>
                </a:rPr>
                <a:t>ARCHITECTURE DIAGRAM:</a:t>
              </a:r>
              <a:endParaRPr lang="en-US" sz="2800" b="1" dirty="0">
                <a:latin typeface="Times New Roman" pitchFamily="18" charset="0"/>
                <a:cs typeface="Times New Roman" pitchFamily="18" charset="0"/>
              </a:endParaRPr>
            </a:p>
          </p:txBody>
        </p:sp>
        <p:graphicFrame>
          <p:nvGraphicFramePr>
            <p:cNvPr id="4" name="Object 2"/>
            <p:cNvGraphicFramePr>
              <a:graphicFrameLocks noChangeAspect="1"/>
            </p:cNvGraphicFramePr>
            <p:nvPr/>
          </p:nvGraphicFramePr>
          <p:xfrm>
            <a:off x="1197868" y="1124744"/>
            <a:ext cx="9865096" cy="4996830"/>
          </p:xfrm>
          <a:graphic>
            <a:graphicData uri="http://schemas.openxmlformats.org/presentationml/2006/ole">
              <mc:AlternateContent xmlns:mc="http://schemas.openxmlformats.org/markup-compatibility/2006">
                <mc:Choice xmlns:v="urn:schemas-microsoft-com:vml" Requires="v">
                  <p:oleObj spid="_x0000_s23557" name="Image" r:id="rId3" imgW="14615873" imgH="7403175" progId="Photoshop.Image.7">
                    <p:embed/>
                  </p:oleObj>
                </mc:Choice>
                <mc:Fallback>
                  <p:oleObj name="Image" r:id="rId3" imgW="14615873" imgH="7403175" progId="Photoshop.Image.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868" y="1124744"/>
                          <a:ext cx="9865096" cy="4996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3"/>
            <p:cNvSpPr>
              <a:spLocks noChangeArrowheads="1"/>
            </p:cNvSpPr>
            <p:nvPr/>
          </p:nvSpPr>
          <p:spPr bwMode="auto">
            <a:xfrm>
              <a:off x="4582244" y="3140968"/>
              <a:ext cx="3384376" cy="129614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dirty="0" smtClean="0"/>
                <a:t>TOURISM MANAGEMENT SYSTEM</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2763" y="169476"/>
            <a:ext cx="3658521" cy="850161"/>
            <a:chOff x="222763" y="241484"/>
            <a:chExt cx="3658521" cy="850161"/>
          </a:xfrm>
        </p:grpSpPr>
        <p:sp>
          <p:nvSpPr>
            <p:cNvPr id="3" name="TextBox 2"/>
            <p:cNvSpPr txBox="1"/>
            <p:nvPr/>
          </p:nvSpPr>
          <p:spPr>
            <a:xfrm>
              <a:off x="222763" y="241484"/>
              <a:ext cx="3207353" cy="523220"/>
            </a:xfrm>
            <a:prstGeom prst="rect">
              <a:avLst/>
            </a:prstGeom>
            <a:noFill/>
          </p:spPr>
          <p:txBody>
            <a:bodyPr wrap="none" rtlCol="0">
              <a:spAutoFit/>
            </a:bodyPr>
            <a:lstStyle/>
            <a:p>
              <a:r>
                <a:rPr lang="en-US" sz="2800" b="1" dirty="0" smtClean="0">
                  <a:latin typeface="Times New Roman" pitchFamily="18" charset="0"/>
                  <a:cs typeface="Times New Roman" pitchFamily="18" charset="0"/>
                </a:rPr>
                <a:t>UML DIAGRAMS:</a:t>
              </a:r>
              <a:endParaRPr lang="en-US" sz="2800" b="1" dirty="0">
                <a:latin typeface="Times New Roman" pitchFamily="18" charset="0"/>
                <a:cs typeface="Times New Roman" pitchFamily="18" charset="0"/>
              </a:endParaRPr>
            </a:p>
          </p:txBody>
        </p:sp>
        <p:sp>
          <p:nvSpPr>
            <p:cNvPr id="4" name="TextBox 3"/>
            <p:cNvSpPr txBox="1"/>
            <p:nvPr/>
          </p:nvSpPr>
          <p:spPr>
            <a:xfrm>
              <a:off x="477788" y="260648"/>
              <a:ext cx="3403496" cy="830997"/>
            </a:xfrm>
            <a:prstGeom prst="rect">
              <a:avLst/>
            </a:prstGeom>
            <a:noFill/>
          </p:spPr>
          <p:txBody>
            <a:bodyPr wrap="none" rtlCol="0">
              <a:spAutoFit/>
            </a:bodyPr>
            <a:lstStyle/>
            <a:p>
              <a:endParaRPr lang="en-US" sz="2400" b="1"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USE CASE DIAGRAM:</a:t>
              </a:r>
              <a:endParaRPr lang="en-US" sz="2400" b="1" dirty="0">
                <a:latin typeface="Times New Roman" pitchFamily="18" charset="0"/>
                <a:cs typeface="Times New Roman" pitchFamily="18" charset="0"/>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044" y="1013259"/>
            <a:ext cx="7613437" cy="53012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5138" y="169476"/>
            <a:ext cx="3348994" cy="523220"/>
          </a:xfrm>
          <a:prstGeom prst="rect">
            <a:avLst/>
          </a:prstGeom>
        </p:spPr>
        <p:txBody>
          <a:bodyPr wrap="none">
            <a:spAutoFit/>
          </a:bodyPr>
          <a:lstStyle/>
          <a:p>
            <a:r>
              <a:rPr lang="en-US" sz="2800" b="1" dirty="0" smtClean="0">
                <a:latin typeface="Times New Roman" pitchFamily="18" charset="0"/>
                <a:cs typeface="Times New Roman" pitchFamily="18" charset="0"/>
              </a:rPr>
              <a:t>CLASS DIAGRAM:</a:t>
            </a:r>
            <a:endParaRPr lang="en-US" sz="2800" b="1"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044" y="908720"/>
            <a:ext cx="6840760" cy="52626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738" y="251356"/>
            <a:ext cx="3972049" cy="523220"/>
          </a:xfrm>
          <a:prstGeom prst="rect">
            <a:avLst/>
          </a:prstGeom>
        </p:spPr>
        <p:txBody>
          <a:bodyPr wrap="none">
            <a:spAutoFit/>
          </a:bodyPr>
          <a:lstStyle/>
          <a:p>
            <a:r>
              <a:rPr lang="en-US" sz="2800" b="1" dirty="0" smtClean="0">
                <a:latin typeface="Times New Roman" pitchFamily="18" charset="0"/>
                <a:cs typeface="Times New Roman" pitchFamily="18" charset="0"/>
              </a:rPr>
              <a:t>ACTIVITY DIAGRAM:</a:t>
            </a:r>
            <a:endParaRPr lang="en-US" sz="2800" b="1" dirty="0">
              <a:latin typeface="Times New Roman" pitchFamily="18" charset="0"/>
              <a:cs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68" y="460610"/>
            <a:ext cx="3641655" cy="5805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520" y="179348"/>
            <a:ext cx="4555991" cy="523220"/>
          </a:xfrm>
          <a:prstGeom prst="rect">
            <a:avLst/>
          </a:prstGeom>
        </p:spPr>
        <p:txBody>
          <a:bodyPr wrap="none">
            <a:spAutoFit/>
          </a:bodyPr>
          <a:lstStyle/>
          <a:p>
            <a:r>
              <a:rPr lang="en-US" sz="2800" b="1" dirty="0" smtClean="0">
                <a:latin typeface="Times New Roman" pitchFamily="18" charset="0"/>
                <a:cs typeface="Times New Roman" pitchFamily="18" charset="0"/>
              </a:rPr>
              <a:t>COMPONENT DIAGRAM:</a:t>
            </a:r>
            <a:endParaRPr lang="en-US" sz="2800" b="1" dirty="0">
              <a:latin typeface="Times New Roman" pitchFamily="18" charset="0"/>
              <a:cs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292" y="473615"/>
            <a:ext cx="3483141" cy="57262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428</TotalTime>
  <Words>887</Words>
  <Application>Microsoft Office PowerPoint</Application>
  <PresentationFormat>Custom</PresentationFormat>
  <Paragraphs>88</Paragraphs>
  <Slides>22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Civic</vt:lpstr>
      <vt:lpstr>Image</vt:lpstr>
      <vt:lpstr>ONLINE LOCAL TRAIN  TICKET BOOKING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dc:creator>lokesh raj</dc:creator>
  <cp:lastModifiedBy>PRASATH M</cp:lastModifiedBy>
  <cp:revision>47</cp:revision>
  <dcterms:created xsi:type="dcterms:W3CDTF">2021-03-11T03:46:06Z</dcterms:created>
  <dcterms:modified xsi:type="dcterms:W3CDTF">2023-03-30T17:54:16Z</dcterms:modified>
</cp:coreProperties>
</file>